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6"/>
  </p:notesMasterIdLst>
  <p:handoutMasterIdLst>
    <p:handoutMasterId r:id="rId17"/>
  </p:handoutMasterIdLst>
  <p:sldIdLst>
    <p:sldId id="407" r:id="rId2"/>
    <p:sldId id="409" r:id="rId3"/>
    <p:sldId id="408" r:id="rId4"/>
    <p:sldId id="417" r:id="rId5"/>
    <p:sldId id="418" r:id="rId6"/>
    <p:sldId id="410" r:id="rId7"/>
    <p:sldId id="420" r:id="rId8"/>
    <p:sldId id="421" r:id="rId9"/>
    <p:sldId id="413" r:id="rId10"/>
    <p:sldId id="411" r:id="rId11"/>
    <p:sldId id="414" r:id="rId12"/>
    <p:sldId id="412" r:id="rId13"/>
    <p:sldId id="419" r:id="rId14"/>
    <p:sldId id="41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raa-pc" initials="n" lastIdx="2" clrIdx="0">
    <p:extLst>
      <p:ext uri="{19B8F6BF-5375-455C-9EA6-DF929625EA0E}">
        <p15:presenceInfo xmlns:p15="http://schemas.microsoft.com/office/powerpoint/2012/main" userId="naraa-pc" providerId="None"/>
      </p:ext>
    </p:extLst>
  </p:cmAuthor>
  <p:cmAuthor id="2" name="narantuya" initials="n" lastIdx="0" clrIdx="1">
    <p:extLst>
      <p:ext uri="{19B8F6BF-5375-455C-9EA6-DF929625EA0E}">
        <p15:presenceInfo xmlns:p15="http://schemas.microsoft.com/office/powerpoint/2012/main" userId="narantuya" providerId="None"/>
      </p:ext>
    </p:extLst>
  </p:cmAuthor>
  <p:cmAuthor id="3" name="narantuya-pc" initials="n" lastIdx="0" clrIdx="2">
    <p:extLst>
      <p:ext uri="{19B8F6BF-5375-455C-9EA6-DF929625EA0E}">
        <p15:presenceInfo xmlns:p15="http://schemas.microsoft.com/office/powerpoint/2012/main" userId="narantuya-pc" providerId="None"/>
      </p:ext>
    </p:extLst>
  </p:cmAuthor>
  <p:cmAuthor id="4" name="User" initials="U" lastIdx="3" clrIdx="3">
    <p:extLst>
      <p:ext uri="{19B8F6BF-5375-455C-9EA6-DF929625EA0E}">
        <p15:presenceInfo xmlns:p15="http://schemas.microsoft.com/office/powerpoint/2012/main" userId="User" providerId="None"/>
      </p:ext>
    </p:extLst>
  </p:cmAuthor>
  <p:cmAuthor id="5" name="Zero De" initials="ZD" lastIdx="2" clrIdx="4">
    <p:extLst>
      <p:ext uri="{19B8F6BF-5375-455C-9EA6-DF929625EA0E}">
        <p15:presenceInfo xmlns:p15="http://schemas.microsoft.com/office/powerpoint/2012/main" userId="8c8d93601d78893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65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6" autoAdjust="0"/>
    <p:restoredTop sz="85820" autoAdjust="0"/>
  </p:normalViewPr>
  <p:slideViewPr>
    <p:cSldViewPr>
      <p:cViewPr varScale="1">
        <p:scale>
          <a:sx n="70" d="100"/>
          <a:sy n="70" d="100"/>
        </p:scale>
        <p:origin x="1122" y="60"/>
      </p:cViewPr>
      <p:guideLst>
        <p:guide orient="horz" pos="2160"/>
        <p:guide pos="2880"/>
      </p:guideLst>
    </p:cSldViewPr>
  </p:slideViewPr>
  <p:outlineViewPr>
    <p:cViewPr>
      <p:scale>
        <a:sx n="33" d="100"/>
        <a:sy n="33" d="100"/>
      </p:scale>
      <p:origin x="258" y="51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93FDFB-C215-4E9B-B853-0E0EA77FF10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0CC61E5-5F8F-4692-9B8C-4A9DB264C513}">
      <dgm:prSet custT="1"/>
      <dgm:spPr>
        <a:solidFill>
          <a:schemeClr val="accent3">
            <a:lumMod val="40000"/>
            <a:lumOff val="60000"/>
          </a:schemeClr>
        </a:solidFill>
      </dgm:spPr>
      <dgm:t>
        <a:bodyPr/>
        <a:lstStyle/>
        <a:p>
          <a:pPr rtl="0"/>
          <a:r>
            <a:rPr lang="mn-MN" sz="1200" i="1" dirty="0" smtClean="0">
              <a:solidFill>
                <a:schemeClr val="tx1"/>
              </a:solidFill>
              <a:latin typeface="Arial" panose="020B0604020202020204" pitchFamily="34" charset="0"/>
              <a:cs typeface="Arial" panose="020B0604020202020204" pitchFamily="34" charset="0"/>
            </a:rPr>
            <a:t>	Соёлын өвийг хамгаалах тухай хуулийн 20.8 дугаар заалт: </a:t>
          </a:r>
          <a:r>
            <a:rPr lang="mn-MN" sz="1200" b="1" i="1" dirty="0" smtClean="0">
              <a:solidFill>
                <a:schemeClr val="tx1"/>
              </a:solidFill>
              <a:latin typeface="Arial" panose="020B0604020202020204" pitchFamily="34" charset="0"/>
              <a:cs typeface="Arial" panose="020B0604020202020204" pitchFamily="34" charset="0"/>
            </a:rPr>
            <a:t>Соёлын өвийн бүртгэл, мэдээллийн санг цаасан болон цахим хэлбэрээр бүрдүүлэх бөгөөд түүнд агуулагдах мэдээлэл үнэн зөв, бүрэн гүйцэд, зөрүүгүй байна.</a:t>
          </a:r>
          <a:endParaRPr lang="en-US" sz="1200" dirty="0">
            <a:solidFill>
              <a:schemeClr val="tx1"/>
            </a:solidFill>
            <a:latin typeface="Arial" panose="020B0604020202020204" pitchFamily="34" charset="0"/>
            <a:cs typeface="Arial" panose="020B0604020202020204" pitchFamily="34" charset="0"/>
          </a:endParaRPr>
        </a:p>
      </dgm:t>
    </dgm:pt>
    <dgm:pt modelId="{86B5CD72-1DC5-4B45-8EE4-3A65BD745D5C}" type="parTrans" cxnId="{F5AD21BC-77F2-4DC8-85F1-764FE7D7A6C3}">
      <dgm:prSet/>
      <dgm:spPr/>
      <dgm:t>
        <a:bodyPr/>
        <a:lstStyle/>
        <a:p>
          <a:endParaRPr lang="en-US"/>
        </a:p>
      </dgm:t>
    </dgm:pt>
    <dgm:pt modelId="{5CDBFFF2-F36B-445E-8A7D-DC4AB9FCA691}" type="sibTrans" cxnId="{F5AD21BC-77F2-4DC8-85F1-764FE7D7A6C3}">
      <dgm:prSet/>
      <dgm:spPr/>
      <dgm:t>
        <a:bodyPr/>
        <a:lstStyle/>
        <a:p>
          <a:endParaRPr lang="en-US"/>
        </a:p>
      </dgm:t>
    </dgm:pt>
    <dgm:pt modelId="{918E56B1-78FF-4B70-8C94-C65BFB9F0ECC}" type="pres">
      <dgm:prSet presAssocID="{5A93FDFB-C215-4E9B-B853-0E0EA77FF107}" presName="linear" presStyleCnt="0">
        <dgm:presLayoutVars>
          <dgm:animLvl val="lvl"/>
          <dgm:resizeHandles val="exact"/>
        </dgm:presLayoutVars>
      </dgm:prSet>
      <dgm:spPr/>
    </dgm:pt>
    <dgm:pt modelId="{BFA40083-FD36-4E22-96BF-26FF6840F363}" type="pres">
      <dgm:prSet presAssocID="{E0CC61E5-5F8F-4692-9B8C-4A9DB264C513}" presName="parentText" presStyleLbl="node1" presStyleIdx="0" presStyleCnt="1">
        <dgm:presLayoutVars>
          <dgm:chMax val="0"/>
          <dgm:bulletEnabled val="1"/>
        </dgm:presLayoutVars>
      </dgm:prSet>
      <dgm:spPr/>
    </dgm:pt>
  </dgm:ptLst>
  <dgm:cxnLst>
    <dgm:cxn modelId="{F5AD21BC-77F2-4DC8-85F1-764FE7D7A6C3}" srcId="{5A93FDFB-C215-4E9B-B853-0E0EA77FF107}" destId="{E0CC61E5-5F8F-4692-9B8C-4A9DB264C513}" srcOrd="0" destOrd="0" parTransId="{86B5CD72-1DC5-4B45-8EE4-3A65BD745D5C}" sibTransId="{5CDBFFF2-F36B-445E-8A7D-DC4AB9FCA691}"/>
    <dgm:cxn modelId="{4F78B858-0AD7-4E89-A941-8FC58043474A}" type="presOf" srcId="{E0CC61E5-5F8F-4692-9B8C-4A9DB264C513}" destId="{BFA40083-FD36-4E22-96BF-26FF6840F363}" srcOrd="0" destOrd="0" presId="urn:microsoft.com/office/officeart/2005/8/layout/vList2"/>
    <dgm:cxn modelId="{90801A56-9618-4909-A16F-66AC47681684}" type="presOf" srcId="{5A93FDFB-C215-4E9B-B853-0E0EA77FF107}" destId="{918E56B1-78FF-4B70-8C94-C65BFB9F0ECC}" srcOrd="0" destOrd="0" presId="urn:microsoft.com/office/officeart/2005/8/layout/vList2"/>
    <dgm:cxn modelId="{750F7481-8A41-4A94-A6A5-48659B0694F8}" type="presParOf" srcId="{918E56B1-78FF-4B70-8C94-C65BFB9F0ECC}" destId="{BFA40083-FD36-4E22-96BF-26FF6840F363}"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A9ED4E-5931-4D1E-A51B-C5AD98AC035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D7AE2E5-A392-4604-9F35-2347CC9509D7}">
      <dgm:prSet custT="1"/>
      <dgm:spPr/>
      <dgm:t>
        <a:bodyPr/>
        <a:lstStyle/>
        <a:p>
          <a:pPr rtl="0"/>
          <a:r>
            <a:rPr lang="mn-MN" sz="1400" b="1" dirty="0" smtClean="0">
              <a:latin typeface="Arial" panose="020B0604020202020204" pitchFamily="34" charset="0"/>
              <a:cs typeface="Arial" panose="020B0604020202020204" pitchFamily="34" charset="0"/>
            </a:rPr>
            <a:t>Ерөнхий бүртгэлийн </a:t>
          </a:r>
          <a:r>
            <a:rPr lang="en-US" sz="1400" b="1" dirty="0" smtClean="0">
              <a:latin typeface="Arial" panose="020B0604020202020204" pitchFamily="34" charset="0"/>
              <a:cs typeface="Arial" panose="020B0604020202020204" pitchFamily="34" charset="0"/>
            </a:rPr>
            <a:t>Register </a:t>
          </a:r>
          <a:r>
            <a:rPr lang="mn-MN" sz="1400" b="1" dirty="0" smtClean="0">
              <a:latin typeface="Arial" panose="020B0604020202020204" pitchFamily="34" charset="0"/>
              <a:cs typeface="Arial" panose="020B0604020202020204" pitchFamily="34" charset="0"/>
            </a:rPr>
            <a:t>программд Дэс залруулах:</a:t>
          </a:r>
          <a:endParaRPr lang="en-US" sz="1400" dirty="0">
            <a:latin typeface="Arial" panose="020B0604020202020204" pitchFamily="34" charset="0"/>
            <a:cs typeface="Arial" panose="020B0604020202020204" pitchFamily="34" charset="0"/>
          </a:endParaRPr>
        </a:p>
      </dgm:t>
    </dgm:pt>
    <dgm:pt modelId="{77776A95-1969-48F9-A9FF-ECCD28F03E2F}" type="parTrans" cxnId="{2F481067-6962-48D1-B96D-D2C640D6A5EF}">
      <dgm:prSet/>
      <dgm:spPr/>
      <dgm:t>
        <a:bodyPr/>
        <a:lstStyle/>
        <a:p>
          <a:endParaRPr lang="en-US"/>
        </a:p>
      </dgm:t>
    </dgm:pt>
    <dgm:pt modelId="{BEBFA59E-F3AF-461F-A72A-2E7A08128D47}" type="sibTrans" cxnId="{2F481067-6962-48D1-B96D-D2C640D6A5EF}">
      <dgm:prSet/>
      <dgm:spPr/>
      <dgm:t>
        <a:bodyPr/>
        <a:lstStyle/>
        <a:p>
          <a:endParaRPr lang="en-US"/>
        </a:p>
      </dgm:t>
    </dgm:pt>
    <dgm:pt modelId="{BAE0BEDC-9AFD-41DD-B9E0-668856B3B408}">
      <dgm:prSet custT="1"/>
      <dgm:spPr/>
      <dgm:t>
        <a:bodyPr/>
        <a:lstStyle/>
        <a:p>
          <a:pPr algn="just" rtl="0">
            <a:lnSpc>
              <a:spcPct val="100000"/>
            </a:lnSpc>
            <a:spcAft>
              <a:spcPts val="600"/>
            </a:spcAft>
          </a:pPr>
          <a:r>
            <a:rPr lang="mn-MN" sz="1400" dirty="0" smtClean="0">
              <a:latin typeface="Arial" panose="020B0604020202020204" pitchFamily="34" charset="0"/>
              <a:cs typeface="Arial" panose="020B0604020202020204" pitchFamily="34" charset="0"/>
            </a:rPr>
            <a:t>1. Ерөнхий бүртгэлдээ дэс залруулан бүртгэх ажлыг музейдээ зохион байгуулна. Үзмэрийн бүртгэлд дэс залруулах болсон шалтгааныг тодорхойлон үндэслэл бүхий баримт тодорхойлолтыг хэлэлцэн шийдвэрлэсэн дотоод албаны хурлын шийдвэр, дэс залруулах үзмэрийн жагсаалтыг зэрэг холбогдох баримтыг үйлдэн музейн захирлын тушаалаар гүйцэтгэнэ.  </a:t>
          </a:r>
          <a:endParaRPr lang="en-US" sz="1400" dirty="0">
            <a:latin typeface="Arial" panose="020B0604020202020204" pitchFamily="34" charset="0"/>
            <a:cs typeface="Arial" panose="020B0604020202020204" pitchFamily="34" charset="0"/>
          </a:endParaRPr>
        </a:p>
      </dgm:t>
    </dgm:pt>
    <dgm:pt modelId="{43852766-9F26-4F20-9438-70FF11DB559A}" type="parTrans" cxnId="{0BAD5B68-FA2D-4F5B-8C69-337722DBF887}">
      <dgm:prSet/>
      <dgm:spPr/>
      <dgm:t>
        <a:bodyPr/>
        <a:lstStyle/>
        <a:p>
          <a:endParaRPr lang="en-US"/>
        </a:p>
      </dgm:t>
    </dgm:pt>
    <dgm:pt modelId="{91BEAEFE-B016-4831-8789-214E44B27FD3}" type="sibTrans" cxnId="{0BAD5B68-FA2D-4F5B-8C69-337722DBF887}">
      <dgm:prSet/>
      <dgm:spPr/>
      <dgm:t>
        <a:bodyPr/>
        <a:lstStyle/>
        <a:p>
          <a:endParaRPr lang="en-US"/>
        </a:p>
      </dgm:t>
    </dgm:pt>
    <dgm:pt modelId="{66D78EDA-3CFD-4503-94E2-7F364226B4C9}">
      <dgm:prSet custT="1"/>
      <dgm:spPr/>
      <dgm:t>
        <a:bodyPr/>
        <a:lstStyle/>
        <a:p>
          <a:pPr algn="just" rtl="0">
            <a:lnSpc>
              <a:spcPct val="100000"/>
            </a:lnSpc>
            <a:spcAft>
              <a:spcPts val="600"/>
            </a:spcAft>
          </a:pPr>
          <a:r>
            <a:rPr lang="mn-MN" sz="1400" dirty="0" smtClean="0">
              <a:latin typeface="Arial" panose="020B0604020202020204" pitchFamily="34" charset="0"/>
              <a:cs typeface="Arial" panose="020B0604020202020204" pitchFamily="34" charset="0"/>
            </a:rPr>
            <a:t>2. Ерөнхий бүртгэлийн цахим бүртгэлд дэс залруулах тухай албан бичиг, музейн захирлын тушаал, дэс залруулах үзмэрийн шалтгааныг тодорхойлсон жагсаалт, хурлын шийдвэр зэргийг Соёлын өвийн үндэсний төв ирүүлэн </a:t>
          </a:r>
          <a:r>
            <a:rPr lang="en-US" sz="1400" dirty="0" smtClean="0">
              <a:latin typeface="Arial" panose="020B0604020202020204" pitchFamily="34" charset="0"/>
              <a:cs typeface="Arial" panose="020B0604020202020204" pitchFamily="34" charset="0"/>
            </a:rPr>
            <a:t>Register </a:t>
          </a:r>
          <a:r>
            <a:rPr lang="mn-MN" sz="1400" dirty="0" smtClean="0">
              <a:latin typeface="Arial" panose="020B0604020202020204" pitchFamily="34" charset="0"/>
              <a:cs typeface="Arial" panose="020B0604020202020204" pitchFamily="34" charset="0"/>
            </a:rPr>
            <a:t>программд залруулах ажлыг хамтран зохион байгуулна. </a:t>
          </a:r>
          <a:endParaRPr lang="en-US" sz="1400" dirty="0">
            <a:latin typeface="Arial" panose="020B0604020202020204" pitchFamily="34" charset="0"/>
            <a:cs typeface="Arial" panose="020B0604020202020204" pitchFamily="34" charset="0"/>
          </a:endParaRPr>
        </a:p>
      </dgm:t>
    </dgm:pt>
    <dgm:pt modelId="{D9875DB6-31BA-4201-A16D-C93B74440CDD}" type="parTrans" cxnId="{9DA6D4A6-D4C0-4D4A-A9D4-31BF4A19D5E4}">
      <dgm:prSet/>
      <dgm:spPr/>
      <dgm:t>
        <a:bodyPr/>
        <a:lstStyle/>
        <a:p>
          <a:endParaRPr lang="en-US"/>
        </a:p>
      </dgm:t>
    </dgm:pt>
    <dgm:pt modelId="{78FF9DAF-33D0-4DD6-8AB7-F9C21FE8AC23}" type="sibTrans" cxnId="{9DA6D4A6-D4C0-4D4A-A9D4-31BF4A19D5E4}">
      <dgm:prSet/>
      <dgm:spPr/>
      <dgm:t>
        <a:bodyPr/>
        <a:lstStyle/>
        <a:p>
          <a:endParaRPr lang="en-US"/>
        </a:p>
      </dgm:t>
    </dgm:pt>
    <dgm:pt modelId="{406A13E4-8A22-48D7-9C6A-6582223AF97E}">
      <dgm:prSet custT="1"/>
      <dgm:spPr/>
      <dgm:t>
        <a:bodyPr/>
        <a:lstStyle/>
        <a:p>
          <a:pPr rtl="0"/>
          <a:r>
            <a:rPr lang="mn-MN" sz="1400" b="1" dirty="0" smtClean="0">
              <a:latin typeface="Arial" panose="020B0604020202020204" pitchFamily="34" charset="0"/>
              <a:cs typeface="Arial" panose="020B0604020202020204" pitchFamily="34" charset="0"/>
            </a:rPr>
            <a:t>Ерөнхий бүртгэлд үзмэрийг салгаж эсхүл нэгтгэж бүртгэх:</a:t>
          </a:r>
          <a:endParaRPr lang="en-US" sz="1400" dirty="0">
            <a:latin typeface="Arial" panose="020B0604020202020204" pitchFamily="34" charset="0"/>
            <a:cs typeface="Arial" panose="020B0604020202020204" pitchFamily="34" charset="0"/>
          </a:endParaRPr>
        </a:p>
      </dgm:t>
    </dgm:pt>
    <dgm:pt modelId="{63E82586-CAA4-4B09-9EA5-46029F71F030}" type="parTrans" cxnId="{A5657377-5011-47A1-8C3B-E700E464C521}">
      <dgm:prSet/>
      <dgm:spPr/>
      <dgm:t>
        <a:bodyPr/>
        <a:lstStyle/>
        <a:p>
          <a:endParaRPr lang="en-US"/>
        </a:p>
      </dgm:t>
    </dgm:pt>
    <dgm:pt modelId="{5794BCFB-64FE-47E7-BF23-5F67210772A9}" type="sibTrans" cxnId="{A5657377-5011-47A1-8C3B-E700E464C521}">
      <dgm:prSet/>
      <dgm:spPr/>
      <dgm:t>
        <a:bodyPr/>
        <a:lstStyle/>
        <a:p>
          <a:endParaRPr lang="en-US"/>
        </a:p>
      </dgm:t>
    </dgm:pt>
    <dgm:pt modelId="{646E0BB1-024B-4A32-A9EE-E5CF67C263F7}">
      <dgm:prSet custT="1"/>
      <dgm:spPr/>
      <dgm:t>
        <a:bodyPr/>
        <a:lstStyle/>
        <a:p>
          <a:pPr marL="0" indent="0" algn="just" rtl="0">
            <a:spcAft>
              <a:spcPts val="600"/>
            </a:spcAft>
          </a:pPr>
          <a:r>
            <a:rPr lang="mn-MN" sz="1400" dirty="0" smtClean="0">
              <a:latin typeface="Arial" panose="020B0604020202020204" pitchFamily="34" charset="0"/>
              <a:cs typeface="Arial" panose="020B0604020202020204" pitchFamily="34" charset="0"/>
            </a:rPr>
            <a:t>1. “Музейн сан хөмрөгийг бүртгэн баримтжуулах заавар”-ын дагуу гүйцэтгэнэ. Хувийн дугаар өгөх, бүртгэх тухай захирлын тушаал гарсаны үндсэн дээр гар бичмэл Ерөнхий бүртгэлийн дэвтэр дээр бүртгэх ажлыг музейдээ зохион байгуулна. </a:t>
          </a:r>
          <a:endParaRPr lang="en-US" sz="1400" dirty="0">
            <a:latin typeface="Arial" panose="020B0604020202020204" pitchFamily="34" charset="0"/>
            <a:cs typeface="Arial" panose="020B0604020202020204" pitchFamily="34" charset="0"/>
          </a:endParaRPr>
        </a:p>
      </dgm:t>
    </dgm:pt>
    <dgm:pt modelId="{0475B132-81DB-4991-9328-795B93C090B5}" type="parTrans" cxnId="{3F617FB8-90CB-4506-BFAC-54D0DEB49F8E}">
      <dgm:prSet/>
      <dgm:spPr/>
      <dgm:t>
        <a:bodyPr/>
        <a:lstStyle/>
        <a:p>
          <a:endParaRPr lang="en-US"/>
        </a:p>
      </dgm:t>
    </dgm:pt>
    <dgm:pt modelId="{4A33D705-33B5-43FC-926B-9BCBE0CB73EF}" type="sibTrans" cxnId="{3F617FB8-90CB-4506-BFAC-54D0DEB49F8E}">
      <dgm:prSet/>
      <dgm:spPr/>
      <dgm:t>
        <a:bodyPr/>
        <a:lstStyle/>
        <a:p>
          <a:endParaRPr lang="en-US"/>
        </a:p>
      </dgm:t>
    </dgm:pt>
    <dgm:pt modelId="{F2F745B0-0A45-4F69-AA15-EE1A313F6B00}">
      <dgm:prSet custT="1"/>
      <dgm:spPr/>
      <dgm:t>
        <a:bodyPr/>
        <a:lstStyle/>
        <a:p>
          <a:pPr marL="0" indent="0" algn="just" rtl="0">
            <a:spcAft>
              <a:spcPts val="600"/>
            </a:spcAft>
          </a:pPr>
          <a:r>
            <a:rPr lang="mn-MN" sz="1400" dirty="0" smtClean="0">
              <a:latin typeface="Arial" panose="020B0604020202020204" pitchFamily="34" charset="0"/>
              <a:cs typeface="Arial" panose="020B0604020202020204" pitchFamily="34" charset="0"/>
            </a:rPr>
            <a:t>2. Салгаж эсхүл нэгтгэж бүртгснийг цахим бүртгэлд тусгуулах тухай албан бичиг, захирлын тушаал шийдвэр, холбогдож гарсан баримт бичгийн хамтаар Соёлын өвийн үндэсний төвд ирүүлнэ. </a:t>
          </a:r>
          <a:endParaRPr lang="en-US" sz="1400" dirty="0">
            <a:latin typeface="Arial" panose="020B0604020202020204" pitchFamily="34" charset="0"/>
            <a:cs typeface="Arial" panose="020B0604020202020204" pitchFamily="34" charset="0"/>
          </a:endParaRPr>
        </a:p>
      </dgm:t>
    </dgm:pt>
    <dgm:pt modelId="{EF28B041-1095-42F5-AF4A-3AE06016112B}" type="parTrans" cxnId="{82BE7F57-3675-405D-BC41-4A6F3A239FAA}">
      <dgm:prSet/>
      <dgm:spPr/>
      <dgm:t>
        <a:bodyPr/>
        <a:lstStyle/>
        <a:p>
          <a:endParaRPr lang="en-US"/>
        </a:p>
      </dgm:t>
    </dgm:pt>
    <dgm:pt modelId="{817908F3-5DB7-4D15-9C58-9431A73E03D9}" type="sibTrans" cxnId="{82BE7F57-3675-405D-BC41-4A6F3A239FAA}">
      <dgm:prSet/>
      <dgm:spPr/>
      <dgm:t>
        <a:bodyPr/>
        <a:lstStyle/>
        <a:p>
          <a:endParaRPr lang="en-US"/>
        </a:p>
      </dgm:t>
    </dgm:pt>
    <dgm:pt modelId="{1A806AE1-D143-4D23-88BD-EA1DC1430C48}">
      <dgm:prSet custT="1"/>
      <dgm:spPr/>
      <dgm:t>
        <a:bodyPr/>
        <a:lstStyle/>
        <a:p>
          <a:pPr marL="0" indent="0" algn="just" rtl="0">
            <a:spcAft>
              <a:spcPts val="600"/>
            </a:spcAft>
          </a:pPr>
          <a:r>
            <a:rPr lang="mn-MN" sz="1400" dirty="0" smtClean="0">
              <a:latin typeface="Arial" panose="020B0604020202020204" pitchFamily="34" charset="0"/>
              <a:cs typeface="Arial" panose="020B0604020202020204" pitchFamily="34" charset="0"/>
            </a:rPr>
            <a:t>3. Соёлын өвийн үндэсний төвөөс </a:t>
          </a:r>
          <a:r>
            <a:rPr lang="en-US" sz="1400" dirty="0" smtClean="0">
              <a:latin typeface="Arial" panose="020B0604020202020204" pitchFamily="34" charset="0"/>
              <a:cs typeface="Arial" panose="020B0604020202020204" pitchFamily="34" charset="0"/>
            </a:rPr>
            <a:t>Register </a:t>
          </a:r>
          <a:r>
            <a:rPr lang="mn-MN" sz="1400" dirty="0" smtClean="0">
              <a:latin typeface="Arial" panose="020B0604020202020204" pitchFamily="34" charset="0"/>
              <a:cs typeface="Arial" panose="020B0604020202020204" pitchFamily="34" charset="0"/>
            </a:rPr>
            <a:t>программд зөвхөн салгаж буюу нэгтгэн бүртгэж буй үзмэрийн цоожлогдсон түгжээг түр нээх ба музейгээс бүртгэх ажлыг гүйцэтгэсний дараа бүртгэлийн хэсгийг эгүүлэн түгжинэ.  </a:t>
          </a:r>
          <a:endParaRPr lang="en-US" sz="1400" dirty="0">
            <a:latin typeface="Arial" panose="020B0604020202020204" pitchFamily="34" charset="0"/>
            <a:cs typeface="Arial" panose="020B0604020202020204" pitchFamily="34" charset="0"/>
          </a:endParaRPr>
        </a:p>
      </dgm:t>
    </dgm:pt>
    <dgm:pt modelId="{A6F4829A-CF8C-4253-B60F-73337EEF3AA7}" type="parTrans" cxnId="{EE677467-E096-4C1B-BA4C-03A7C85DE1DF}">
      <dgm:prSet/>
      <dgm:spPr/>
      <dgm:t>
        <a:bodyPr/>
        <a:lstStyle/>
        <a:p>
          <a:endParaRPr lang="en-US"/>
        </a:p>
      </dgm:t>
    </dgm:pt>
    <dgm:pt modelId="{397B82A3-B3FF-4104-84CC-298A7F99FA3F}" type="sibTrans" cxnId="{EE677467-E096-4C1B-BA4C-03A7C85DE1DF}">
      <dgm:prSet/>
      <dgm:spPr/>
      <dgm:t>
        <a:bodyPr/>
        <a:lstStyle/>
        <a:p>
          <a:endParaRPr lang="en-US"/>
        </a:p>
      </dgm:t>
    </dgm:pt>
    <dgm:pt modelId="{0832E12A-2047-4653-A8E8-A7D4F2CF5A8F}" type="pres">
      <dgm:prSet presAssocID="{D8A9ED4E-5931-4D1E-A51B-C5AD98AC035C}" presName="Name0" presStyleCnt="0">
        <dgm:presLayoutVars>
          <dgm:dir/>
          <dgm:animLvl val="lvl"/>
          <dgm:resizeHandles val="exact"/>
        </dgm:presLayoutVars>
      </dgm:prSet>
      <dgm:spPr/>
      <dgm:t>
        <a:bodyPr/>
        <a:lstStyle/>
        <a:p>
          <a:endParaRPr lang="en-US"/>
        </a:p>
      </dgm:t>
    </dgm:pt>
    <dgm:pt modelId="{E7F892E0-57C5-4697-AEB2-7EB57C407C5A}" type="pres">
      <dgm:prSet presAssocID="{5D7AE2E5-A392-4604-9F35-2347CC9509D7}" presName="linNode" presStyleCnt="0"/>
      <dgm:spPr/>
    </dgm:pt>
    <dgm:pt modelId="{63C98A1F-31D1-4F62-B4DB-443E2B819547}" type="pres">
      <dgm:prSet presAssocID="{5D7AE2E5-A392-4604-9F35-2347CC9509D7}" presName="parentText" presStyleLbl="node1" presStyleIdx="0" presStyleCnt="2" custScaleX="49092" custScaleY="80172">
        <dgm:presLayoutVars>
          <dgm:chMax val="1"/>
          <dgm:bulletEnabled val="1"/>
        </dgm:presLayoutVars>
      </dgm:prSet>
      <dgm:spPr/>
      <dgm:t>
        <a:bodyPr/>
        <a:lstStyle/>
        <a:p>
          <a:endParaRPr lang="en-US"/>
        </a:p>
      </dgm:t>
    </dgm:pt>
    <dgm:pt modelId="{20D8E6F6-6801-4359-8A0B-8AA0F21FF9C0}" type="pres">
      <dgm:prSet presAssocID="{5D7AE2E5-A392-4604-9F35-2347CC9509D7}" presName="descendantText" presStyleLbl="alignAccFollowNode1" presStyleIdx="0" presStyleCnt="2" custScaleX="134945" custScaleY="164491">
        <dgm:presLayoutVars>
          <dgm:bulletEnabled val="1"/>
        </dgm:presLayoutVars>
      </dgm:prSet>
      <dgm:spPr/>
      <dgm:t>
        <a:bodyPr/>
        <a:lstStyle/>
        <a:p>
          <a:endParaRPr lang="en-US"/>
        </a:p>
      </dgm:t>
    </dgm:pt>
    <dgm:pt modelId="{89FDAFD7-5E92-42E4-A4E3-C33A08A96F30}" type="pres">
      <dgm:prSet presAssocID="{BEBFA59E-F3AF-461F-A72A-2E7A08128D47}" presName="sp" presStyleCnt="0"/>
      <dgm:spPr/>
    </dgm:pt>
    <dgm:pt modelId="{BB858964-D8B0-4239-A8F0-A410719AF2F8}" type="pres">
      <dgm:prSet presAssocID="{406A13E4-8A22-48D7-9C6A-6582223AF97E}" presName="linNode" presStyleCnt="0"/>
      <dgm:spPr/>
    </dgm:pt>
    <dgm:pt modelId="{2AFBFD0B-E1EA-4FFF-ABEF-BD9E3827FF57}" type="pres">
      <dgm:prSet presAssocID="{406A13E4-8A22-48D7-9C6A-6582223AF97E}" presName="parentText" presStyleLbl="node1" presStyleIdx="1" presStyleCnt="2" custScaleX="51851" custScaleY="86908">
        <dgm:presLayoutVars>
          <dgm:chMax val="1"/>
          <dgm:bulletEnabled val="1"/>
        </dgm:presLayoutVars>
      </dgm:prSet>
      <dgm:spPr/>
      <dgm:t>
        <a:bodyPr/>
        <a:lstStyle/>
        <a:p>
          <a:endParaRPr lang="en-US"/>
        </a:p>
      </dgm:t>
    </dgm:pt>
    <dgm:pt modelId="{A7768B3D-0603-48E0-9B16-3FBF096CC959}" type="pres">
      <dgm:prSet presAssocID="{406A13E4-8A22-48D7-9C6A-6582223AF97E}" presName="descendantText" presStyleLbl="alignAccFollowNode1" presStyleIdx="1" presStyleCnt="2" custScaleX="150578" custScaleY="146738">
        <dgm:presLayoutVars>
          <dgm:bulletEnabled val="1"/>
        </dgm:presLayoutVars>
      </dgm:prSet>
      <dgm:spPr/>
      <dgm:t>
        <a:bodyPr/>
        <a:lstStyle/>
        <a:p>
          <a:endParaRPr lang="en-US"/>
        </a:p>
      </dgm:t>
    </dgm:pt>
  </dgm:ptLst>
  <dgm:cxnLst>
    <dgm:cxn modelId="{8016281C-8915-48D7-B36B-BB159542C7A6}" type="presOf" srcId="{D8A9ED4E-5931-4D1E-A51B-C5AD98AC035C}" destId="{0832E12A-2047-4653-A8E8-A7D4F2CF5A8F}" srcOrd="0" destOrd="0" presId="urn:microsoft.com/office/officeart/2005/8/layout/vList5"/>
    <dgm:cxn modelId="{A5657377-5011-47A1-8C3B-E700E464C521}" srcId="{D8A9ED4E-5931-4D1E-A51B-C5AD98AC035C}" destId="{406A13E4-8A22-48D7-9C6A-6582223AF97E}" srcOrd="1" destOrd="0" parTransId="{63E82586-CAA4-4B09-9EA5-46029F71F030}" sibTransId="{5794BCFB-64FE-47E7-BF23-5F67210772A9}"/>
    <dgm:cxn modelId="{A13CF048-AC96-4B27-8B32-63654C686F80}" type="presOf" srcId="{66D78EDA-3CFD-4503-94E2-7F364226B4C9}" destId="{20D8E6F6-6801-4359-8A0B-8AA0F21FF9C0}" srcOrd="0" destOrd="1" presId="urn:microsoft.com/office/officeart/2005/8/layout/vList5"/>
    <dgm:cxn modelId="{9DA6D4A6-D4C0-4D4A-A9D4-31BF4A19D5E4}" srcId="{5D7AE2E5-A392-4604-9F35-2347CC9509D7}" destId="{66D78EDA-3CFD-4503-94E2-7F364226B4C9}" srcOrd="1" destOrd="0" parTransId="{D9875DB6-31BA-4201-A16D-C93B74440CDD}" sibTransId="{78FF9DAF-33D0-4DD6-8AB7-F9C21FE8AC23}"/>
    <dgm:cxn modelId="{0BAD5B68-FA2D-4F5B-8C69-337722DBF887}" srcId="{5D7AE2E5-A392-4604-9F35-2347CC9509D7}" destId="{BAE0BEDC-9AFD-41DD-B9E0-668856B3B408}" srcOrd="0" destOrd="0" parTransId="{43852766-9F26-4F20-9438-70FF11DB559A}" sibTransId="{91BEAEFE-B016-4831-8789-214E44B27FD3}"/>
    <dgm:cxn modelId="{B24DB74A-392D-4A04-839E-84D992DB7BE0}" type="presOf" srcId="{406A13E4-8A22-48D7-9C6A-6582223AF97E}" destId="{2AFBFD0B-E1EA-4FFF-ABEF-BD9E3827FF57}" srcOrd="0" destOrd="0" presId="urn:microsoft.com/office/officeart/2005/8/layout/vList5"/>
    <dgm:cxn modelId="{EE677467-E096-4C1B-BA4C-03A7C85DE1DF}" srcId="{406A13E4-8A22-48D7-9C6A-6582223AF97E}" destId="{1A806AE1-D143-4D23-88BD-EA1DC1430C48}" srcOrd="2" destOrd="0" parTransId="{A6F4829A-CF8C-4253-B60F-73337EEF3AA7}" sibTransId="{397B82A3-B3FF-4104-84CC-298A7F99FA3F}"/>
    <dgm:cxn modelId="{2F481067-6962-48D1-B96D-D2C640D6A5EF}" srcId="{D8A9ED4E-5931-4D1E-A51B-C5AD98AC035C}" destId="{5D7AE2E5-A392-4604-9F35-2347CC9509D7}" srcOrd="0" destOrd="0" parTransId="{77776A95-1969-48F9-A9FF-ECCD28F03E2F}" sibTransId="{BEBFA59E-F3AF-461F-A72A-2E7A08128D47}"/>
    <dgm:cxn modelId="{82BE7F57-3675-405D-BC41-4A6F3A239FAA}" srcId="{406A13E4-8A22-48D7-9C6A-6582223AF97E}" destId="{F2F745B0-0A45-4F69-AA15-EE1A313F6B00}" srcOrd="1" destOrd="0" parTransId="{EF28B041-1095-42F5-AF4A-3AE06016112B}" sibTransId="{817908F3-5DB7-4D15-9C58-9431A73E03D9}"/>
    <dgm:cxn modelId="{3F617FB8-90CB-4506-BFAC-54D0DEB49F8E}" srcId="{406A13E4-8A22-48D7-9C6A-6582223AF97E}" destId="{646E0BB1-024B-4A32-A9EE-E5CF67C263F7}" srcOrd="0" destOrd="0" parTransId="{0475B132-81DB-4991-9328-795B93C090B5}" sibTransId="{4A33D705-33B5-43FC-926B-9BCBE0CB73EF}"/>
    <dgm:cxn modelId="{8C62342D-3FC3-401B-B478-AF795A744F95}" type="presOf" srcId="{F2F745B0-0A45-4F69-AA15-EE1A313F6B00}" destId="{A7768B3D-0603-48E0-9B16-3FBF096CC959}" srcOrd="0" destOrd="1" presId="urn:microsoft.com/office/officeart/2005/8/layout/vList5"/>
    <dgm:cxn modelId="{ED0BC5D9-7485-4A96-9117-E5F0851CA533}" type="presOf" srcId="{1A806AE1-D143-4D23-88BD-EA1DC1430C48}" destId="{A7768B3D-0603-48E0-9B16-3FBF096CC959}" srcOrd="0" destOrd="2" presId="urn:microsoft.com/office/officeart/2005/8/layout/vList5"/>
    <dgm:cxn modelId="{FA489E80-09F9-4206-9077-9C15866072EB}" type="presOf" srcId="{5D7AE2E5-A392-4604-9F35-2347CC9509D7}" destId="{63C98A1F-31D1-4F62-B4DB-443E2B819547}" srcOrd="0" destOrd="0" presId="urn:microsoft.com/office/officeart/2005/8/layout/vList5"/>
    <dgm:cxn modelId="{AAFB8DF9-06C3-4936-9917-C367C5BF955C}" type="presOf" srcId="{646E0BB1-024B-4A32-A9EE-E5CF67C263F7}" destId="{A7768B3D-0603-48E0-9B16-3FBF096CC959}" srcOrd="0" destOrd="0" presId="urn:microsoft.com/office/officeart/2005/8/layout/vList5"/>
    <dgm:cxn modelId="{206FE25B-5AD9-418A-B77C-EB76B330D95A}" type="presOf" srcId="{BAE0BEDC-9AFD-41DD-B9E0-668856B3B408}" destId="{20D8E6F6-6801-4359-8A0B-8AA0F21FF9C0}" srcOrd="0" destOrd="0" presId="urn:microsoft.com/office/officeart/2005/8/layout/vList5"/>
    <dgm:cxn modelId="{B039225D-236E-4C72-8C5A-ACE8DDF7C9CA}" type="presParOf" srcId="{0832E12A-2047-4653-A8E8-A7D4F2CF5A8F}" destId="{E7F892E0-57C5-4697-AEB2-7EB57C407C5A}" srcOrd="0" destOrd="0" presId="urn:microsoft.com/office/officeart/2005/8/layout/vList5"/>
    <dgm:cxn modelId="{718BD3DA-B4CB-4494-9EA1-357AC55A69F9}" type="presParOf" srcId="{E7F892E0-57C5-4697-AEB2-7EB57C407C5A}" destId="{63C98A1F-31D1-4F62-B4DB-443E2B819547}" srcOrd="0" destOrd="0" presId="urn:microsoft.com/office/officeart/2005/8/layout/vList5"/>
    <dgm:cxn modelId="{38A7C454-E2C6-4B7C-8084-140ACCB77A22}" type="presParOf" srcId="{E7F892E0-57C5-4697-AEB2-7EB57C407C5A}" destId="{20D8E6F6-6801-4359-8A0B-8AA0F21FF9C0}" srcOrd="1" destOrd="0" presId="urn:microsoft.com/office/officeart/2005/8/layout/vList5"/>
    <dgm:cxn modelId="{1F3045AC-EA2E-4602-A91F-73AF9C3F79D0}" type="presParOf" srcId="{0832E12A-2047-4653-A8E8-A7D4F2CF5A8F}" destId="{89FDAFD7-5E92-42E4-A4E3-C33A08A96F30}" srcOrd="1" destOrd="0" presId="urn:microsoft.com/office/officeart/2005/8/layout/vList5"/>
    <dgm:cxn modelId="{FA0DFAB6-EE49-45B6-A0B1-C129E50CE01C}" type="presParOf" srcId="{0832E12A-2047-4653-A8E8-A7D4F2CF5A8F}" destId="{BB858964-D8B0-4239-A8F0-A410719AF2F8}" srcOrd="2" destOrd="0" presId="urn:microsoft.com/office/officeart/2005/8/layout/vList5"/>
    <dgm:cxn modelId="{DFEA0C69-1387-4093-A905-6FA2D975C8FC}" type="presParOf" srcId="{BB858964-D8B0-4239-A8F0-A410719AF2F8}" destId="{2AFBFD0B-E1EA-4FFF-ABEF-BD9E3827FF57}" srcOrd="0" destOrd="0" presId="urn:microsoft.com/office/officeart/2005/8/layout/vList5"/>
    <dgm:cxn modelId="{839D40EB-677D-4FD9-BB92-5B3AAE7B2178}" type="presParOf" srcId="{BB858964-D8B0-4239-A8F0-A410719AF2F8}" destId="{A7768B3D-0603-48E0-9B16-3FBF096CC95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93FDFB-C215-4E9B-B853-0E0EA77FF10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0CC61E5-5F8F-4692-9B8C-4A9DB264C513}">
      <dgm:prSet custT="1"/>
      <dgm:spPr>
        <a:solidFill>
          <a:schemeClr val="accent3">
            <a:lumMod val="40000"/>
            <a:lumOff val="60000"/>
          </a:schemeClr>
        </a:solidFill>
      </dgm:spPr>
      <dgm:t>
        <a:bodyPr/>
        <a:lstStyle/>
        <a:p>
          <a:pPr rtl="0"/>
          <a:r>
            <a:rPr lang="mn-MN" sz="1200" i="1" dirty="0" smtClean="0">
              <a:solidFill>
                <a:schemeClr val="tx1"/>
              </a:solidFill>
              <a:latin typeface="Arial" panose="020B0604020202020204" pitchFamily="34" charset="0"/>
              <a:cs typeface="Arial" panose="020B0604020202020204" pitchFamily="34" charset="0"/>
            </a:rPr>
            <a:t>	Соёлын өвийг хамгаалах тухай хуулийн 20.8 дугаар заалт: </a:t>
          </a:r>
          <a:r>
            <a:rPr lang="mn-MN" sz="1200" b="1" i="1" dirty="0" smtClean="0">
              <a:solidFill>
                <a:schemeClr val="tx1"/>
              </a:solidFill>
              <a:latin typeface="Arial" panose="020B0604020202020204" pitchFamily="34" charset="0"/>
              <a:cs typeface="Arial" panose="020B0604020202020204" pitchFamily="34" charset="0"/>
            </a:rPr>
            <a:t>Соёлын өвийн бүртгэл, мэдээллийн санг цаасан болон цахим хэлбэрээр бүрдүүлэх бөгөөд түүнд агуулагдах мэдээлэл үнэн зөв, бүрэн гүйцэд, зөрүүгүй байна.</a:t>
          </a:r>
          <a:endParaRPr lang="en-US" sz="1200" dirty="0">
            <a:solidFill>
              <a:schemeClr val="tx1"/>
            </a:solidFill>
            <a:latin typeface="Arial" panose="020B0604020202020204" pitchFamily="34" charset="0"/>
            <a:cs typeface="Arial" panose="020B0604020202020204" pitchFamily="34" charset="0"/>
          </a:endParaRPr>
        </a:p>
      </dgm:t>
    </dgm:pt>
    <dgm:pt modelId="{86B5CD72-1DC5-4B45-8EE4-3A65BD745D5C}" type="parTrans" cxnId="{F5AD21BC-77F2-4DC8-85F1-764FE7D7A6C3}">
      <dgm:prSet/>
      <dgm:spPr/>
      <dgm:t>
        <a:bodyPr/>
        <a:lstStyle/>
        <a:p>
          <a:endParaRPr lang="en-US"/>
        </a:p>
      </dgm:t>
    </dgm:pt>
    <dgm:pt modelId="{5CDBFFF2-F36B-445E-8A7D-DC4AB9FCA691}" type="sibTrans" cxnId="{F5AD21BC-77F2-4DC8-85F1-764FE7D7A6C3}">
      <dgm:prSet/>
      <dgm:spPr/>
      <dgm:t>
        <a:bodyPr/>
        <a:lstStyle/>
        <a:p>
          <a:endParaRPr lang="en-US"/>
        </a:p>
      </dgm:t>
    </dgm:pt>
    <dgm:pt modelId="{918E56B1-78FF-4B70-8C94-C65BFB9F0ECC}" type="pres">
      <dgm:prSet presAssocID="{5A93FDFB-C215-4E9B-B853-0E0EA77FF107}" presName="linear" presStyleCnt="0">
        <dgm:presLayoutVars>
          <dgm:animLvl val="lvl"/>
          <dgm:resizeHandles val="exact"/>
        </dgm:presLayoutVars>
      </dgm:prSet>
      <dgm:spPr/>
    </dgm:pt>
    <dgm:pt modelId="{BFA40083-FD36-4E22-96BF-26FF6840F363}" type="pres">
      <dgm:prSet presAssocID="{E0CC61E5-5F8F-4692-9B8C-4A9DB264C513}" presName="parentText" presStyleLbl="node1" presStyleIdx="0" presStyleCnt="1">
        <dgm:presLayoutVars>
          <dgm:chMax val="0"/>
          <dgm:bulletEnabled val="1"/>
        </dgm:presLayoutVars>
      </dgm:prSet>
      <dgm:spPr/>
    </dgm:pt>
  </dgm:ptLst>
  <dgm:cxnLst>
    <dgm:cxn modelId="{F5AD21BC-77F2-4DC8-85F1-764FE7D7A6C3}" srcId="{5A93FDFB-C215-4E9B-B853-0E0EA77FF107}" destId="{E0CC61E5-5F8F-4692-9B8C-4A9DB264C513}" srcOrd="0" destOrd="0" parTransId="{86B5CD72-1DC5-4B45-8EE4-3A65BD745D5C}" sibTransId="{5CDBFFF2-F36B-445E-8A7D-DC4AB9FCA691}"/>
    <dgm:cxn modelId="{4F78B858-0AD7-4E89-A941-8FC58043474A}" type="presOf" srcId="{E0CC61E5-5F8F-4692-9B8C-4A9DB264C513}" destId="{BFA40083-FD36-4E22-96BF-26FF6840F363}" srcOrd="0" destOrd="0" presId="urn:microsoft.com/office/officeart/2005/8/layout/vList2"/>
    <dgm:cxn modelId="{90801A56-9618-4909-A16F-66AC47681684}" type="presOf" srcId="{5A93FDFB-C215-4E9B-B853-0E0EA77FF107}" destId="{918E56B1-78FF-4B70-8C94-C65BFB9F0ECC}" srcOrd="0" destOrd="0" presId="urn:microsoft.com/office/officeart/2005/8/layout/vList2"/>
    <dgm:cxn modelId="{750F7481-8A41-4A94-A6A5-48659B0694F8}" type="presParOf" srcId="{918E56B1-78FF-4B70-8C94-C65BFB9F0ECC}" destId="{BFA40083-FD36-4E22-96BF-26FF6840F36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348A78-A19B-4B93-9D9F-4D89C95D4D8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AEE8B7D-67AC-4B0A-954D-9EF766945AD1}">
      <dgm:prSet custT="1"/>
      <dgm:spPr/>
      <dgm:t>
        <a:bodyPr/>
        <a:lstStyle/>
        <a:p>
          <a:r>
            <a:rPr lang="mn-MN" sz="1800" b="1" dirty="0">
              <a:latin typeface="Arial" panose="020B0604020202020204" pitchFamily="34" charset="0"/>
              <a:cs typeface="Arial" panose="020B0604020202020204" pitchFamily="34" charset="0"/>
            </a:rPr>
            <a:t>1</a:t>
          </a:r>
          <a:endParaRPr lang="en-US" sz="1800" b="1" dirty="0">
            <a:latin typeface="Arial" panose="020B0604020202020204" pitchFamily="34" charset="0"/>
            <a:cs typeface="Arial" panose="020B0604020202020204" pitchFamily="34" charset="0"/>
          </a:endParaRPr>
        </a:p>
      </dgm:t>
    </dgm:pt>
    <dgm:pt modelId="{2E476204-16D6-4712-A53F-8D4A0F509C55}" type="parTrans" cxnId="{EDBCCB79-5CE1-4CA2-A81E-E0BC40D1C494}">
      <dgm:prSet/>
      <dgm:spPr/>
      <dgm:t>
        <a:bodyPr/>
        <a:lstStyle/>
        <a:p>
          <a:endParaRPr lang="en-US"/>
        </a:p>
      </dgm:t>
    </dgm:pt>
    <dgm:pt modelId="{EF4A8240-AB40-4085-8568-AFE96B291177}" type="sibTrans" cxnId="{EDBCCB79-5CE1-4CA2-A81E-E0BC40D1C494}">
      <dgm:prSet/>
      <dgm:spPr/>
      <dgm:t>
        <a:bodyPr/>
        <a:lstStyle/>
        <a:p>
          <a:endParaRPr lang="en-US"/>
        </a:p>
      </dgm:t>
    </dgm:pt>
    <dgm:pt modelId="{1EAB081A-3C1A-49F3-9157-B6F647B71E43}">
      <dgm:prSet custT="1"/>
      <dgm:spPr/>
      <dgm:t>
        <a:bodyPr/>
        <a:lstStyle/>
        <a:p>
          <a:r>
            <a:rPr lang="mn-MN" sz="1800" b="1" dirty="0">
              <a:latin typeface="Arial" panose="020B0604020202020204" pitchFamily="34" charset="0"/>
              <a:cs typeface="Arial" panose="020B0604020202020204" pitchFamily="34" charset="0"/>
            </a:rPr>
            <a:t>2</a:t>
          </a:r>
          <a:endParaRPr lang="en-US" sz="1800" b="1" dirty="0">
            <a:latin typeface="Arial" panose="020B0604020202020204" pitchFamily="34" charset="0"/>
            <a:cs typeface="Arial" panose="020B0604020202020204" pitchFamily="34" charset="0"/>
          </a:endParaRPr>
        </a:p>
      </dgm:t>
    </dgm:pt>
    <dgm:pt modelId="{1091F512-4EF2-40A3-AE9A-90B0C29B8DFE}" type="parTrans" cxnId="{F5DC4BD5-4A6E-44C9-BD7B-DE195971DBFE}">
      <dgm:prSet/>
      <dgm:spPr/>
      <dgm:t>
        <a:bodyPr/>
        <a:lstStyle/>
        <a:p>
          <a:endParaRPr lang="en-US"/>
        </a:p>
      </dgm:t>
    </dgm:pt>
    <dgm:pt modelId="{FA39C4A4-C67D-4D4F-B4FC-98BDB3594554}" type="sibTrans" cxnId="{F5DC4BD5-4A6E-44C9-BD7B-DE195971DBFE}">
      <dgm:prSet/>
      <dgm:spPr/>
      <dgm:t>
        <a:bodyPr/>
        <a:lstStyle/>
        <a:p>
          <a:endParaRPr lang="en-US"/>
        </a:p>
      </dgm:t>
    </dgm:pt>
    <dgm:pt modelId="{D4C17E21-4DDB-4A43-B066-AA63E293D470}">
      <dgm:prSet custT="1"/>
      <dgm:spPr/>
      <dgm:t>
        <a:bodyPr/>
        <a:lstStyle/>
        <a:p>
          <a:r>
            <a:rPr lang="mn-MN" sz="1800" b="1" dirty="0">
              <a:latin typeface="Arial" panose="020B0604020202020204" pitchFamily="34" charset="0"/>
              <a:cs typeface="Arial" panose="020B0604020202020204" pitchFamily="34" charset="0"/>
            </a:rPr>
            <a:t>3</a:t>
          </a:r>
          <a:endParaRPr lang="en-US" sz="1800" b="1" dirty="0">
            <a:latin typeface="Arial" panose="020B0604020202020204" pitchFamily="34" charset="0"/>
            <a:cs typeface="Arial" panose="020B0604020202020204" pitchFamily="34" charset="0"/>
          </a:endParaRPr>
        </a:p>
      </dgm:t>
    </dgm:pt>
    <dgm:pt modelId="{E57D2078-A123-4EDC-A59F-CD78ED1A5472}" type="parTrans" cxnId="{6FCAC29F-310B-4AB2-93F8-83F6E45A80B3}">
      <dgm:prSet/>
      <dgm:spPr/>
      <dgm:t>
        <a:bodyPr/>
        <a:lstStyle/>
        <a:p>
          <a:endParaRPr lang="en-US"/>
        </a:p>
      </dgm:t>
    </dgm:pt>
    <dgm:pt modelId="{58757DEA-2DF0-47BC-A3A6-2FF0C669728F}" type="sibTrans" cxnId="{6FCAC29F-310B-4AB2-93F8-83F6E45A80B3}">
      <dgm:prSet/>
      <dgm:spPr/>
      <dgm:t>
        <a:bodyPr/>
        <a:lstStyle/>
        <a:p>
          <a:endParaRPr lang="en-US"/>
        </a:p>
      </dgm:t>
    </dgm:pt>
    <dgm:pt modelId="{D9A25B8E-CDDE-4C12-939E-E1014F5B39C5}">
      <dgm:prSet custT="1"/>
      <dgm:spPr/>
      <dgm:t>
        <a:bodyPr/>
        <a:lstStyle/>
        <a:p>
          <a:r>
            <a:rPr lang="mn-MN" sz="1800" b="1" dirty="0">
              <a:latin typeface="Arial" panose="020B0604020202020204" pitchFamily="34" charset="0"/>
              <a:cs typeface="Arial" panose="020B0604020202020204" pitchFamily="34" charset="0"/>
            </a:rPr>
            <a:t>4</a:t>
          </a:r>
          <a:endParaRPr lang="en-US" sz="1800" b="1" dirty="0">
            <a:latin typeface="Arial" panose="020B0604020202020204" pitchFamily="34" charset="0"/>
            <a:cs typeface="Arial" panose="020B0604020202020204" pitchFamily="34" charset="0"/>
          </a:endParaRPr>
        </a:p>
      </dgm:t>
    </dgm:pt>
    <dgm:pt modelId="{DAEE7AB6-2769-4F12-A113-25A16A4FAC20}" type="parTrans" cxnId="{7CFAEEA5-F0D9-4A0D-9BC9-0F3BBC718FED}">
      <dgm:prSet/>
      <dgm:spPr/>
      <dgm:t>
        <a:bodyPr/>
        <a:lstStyle/>
        <a:p>
          <a:endParaRPr lang="en-US"/>
        </a:p>
      </dgm:t>
    </dgm:pt>
    <dgm:pt modelId="{B31A4152-41DD-4506-9817-F72B17EF62D3}" type="sibTrans" cxnId="{7CFAEEA5-F0D9-4A0D-9BC9-0F3BBC718FED}">
      <dgm:prSet/>
      <dgm:spPr/>
      <dgm:t>
        <a:bodyPr/>
        <a:lstStyle/>
        <a:p>
          <a:endParaRPr lang="en-US"/>
        </a:p>
      </dgm:t>
    </dgm:pt>
    <dgm:pt modelId="{27BDDE11-F4C5-4CF7-815C-8A68DEE8A31E}">
      <dgm:prSet custT="1"/>
      <dgm:spPr/>
      <dgm:t>
        <a:bodyPr/>
        <a:lstStyle/>
        <a:p>
          <a:r>
            <a:rPr lang="mn-MN" sz="1800" b="1" dirty="0">
              <a:latin typeface="Arial" panose="020B0604020202020204" pitchFamily="34" charset="0"/>
              <a:cs typeface="Arial" panose="020B0604020202020204" pitchFamily="34" charset="0"/>
            </a:rPr>
            <a:t>5</a:t>
          </a:r>
          <a:endParaRPr lang="en-US" sz="1800" b="1" dirty="0">
            <a:latin typeface="Arial" panose="020B0604020202020204" pitchFamily="34" charset="0"/>
            <a:cs typeface="Arial" panose="020B0604020202020204" pitchFamily="34" charset="0"/>
          </a:endParaRPr>
        </a:p>
      </dgm:t>
    </dgm:pt>
    <dgm:pt modelId="{FDDA5A56-417B-41ED-8676-40A9A87C5F13}" type="parTrans" cxnId="{2C625EA6-2495-47A1-9D05-6C2D2EB60537}">
      <dgm:prSet/>
      <dgm:spPr/>
      <dgm:t>
        <a:bodyPr/>
        <a:lstStyle/>
        <a:p>
          <a:endParaRPr lang="en-US"/>
        </a:p>
      </dgm:t>
    </dgm:pt>
    <dgm:pt modelId="{1534B9ED-11F1-4CCF-BB32-08C5A13DC596}" type="sibTrans" cxnId="{2C625EA6-2495-47A1-9D05-6C2D2EB60537}">
      <dgm:prSet/>
      <dgm:spPr/>
      <dgm:t>
        <a:bodyPr/>
        <a:lstStyle/>
        <a:p>
          <a:endParaRPr lang="en-US"/>
        </a:p>
      </dgm:t>
    </dgm:pt>
    <dgm:pt modelId="{7E8BF32A-55A0-44F0-8628-29ECDE2B6B2B}">
      <dgm:prSet custT="1"/>
      <dgm:spPr/>
      <dgm:t>
        <a:bodyPr/>
        <a:lstStyle/>
        <a:p>
          <a:pPr algn="just"/>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Улсын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тооллогын үеэр гаргасан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Ерөнхий бүртгэлээс “хасаж актлах”, “үндсэн хөрөнгийн ангилал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солих, шилжүүлэх” тухай Саналыг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байгууллагын Өмч хамгаалах байнгын Зөвлөлийн хурлаар хэлэлцэж дүгнэлт гаргана.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Холбогдолтой баримт материалаа бүрдүүлнэ.</a:t>
          </a:r>
          <a:endParaRPr lang="en-US" sz="1400" b="0" dirty="0"/>
        </a:p>
      </dgm:t>
    </dgm:pt>
    <dgm:pt modelId="{FA72D06D-3512-4E08-98DA-1FC129687B0D}" type="parTrans" cxnId="{242ED9FF-C932-4CBF-861C-BF83E63B7360}">
      <dgm:prSet/>
      <dgm:spPr/>
      <dgm:t>
        <a:bodyPr/>
        <a:lstStyle/>
        <a:p>
          <a:endParaRPr lang="en-US"/>
        </a:p>
      </dgm:t>
    </dgm:pt>
    <dgm:pt modelId="{80539B15-21B6-47D1-B285-21F07D68A4A6}" type="sibTrans" cxnId="{242ED9FF-C932-4CBF-861C-BF83E63B7360}">
      <dgm:prSet/>
      <dgm:spPr/>
      <dgm:t>
        <a:bodyPr/>
        <a:lstStyle/>
        <a:p>
          <a:endParaRPr lang="en-US"/>
        </a:p>
      </dgm:t>
    </dgm:pt>
    <dgm:pt modelId="{EB8EFF81-476F-4784-ABC9-6A7D9AE238F0}">
      <dgm:prSet custT="1"/>
      <dgm:spPr/>
      <dgm:t>
        <a:bodyPr/>
        <a:lstStyle/>
        <a:p>
          <a:pPr algn="just"/>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Байгууллагын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Өмч хамгаалах байнгын Зөвлөлийн хурлын дүгнэлт,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холбогдох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баримт материалын хамт Мэргэжлийн хяналтын газарт хандан Соёлын хяналтын улсын байцаагчийн дүгнэлт гаргуулна.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          /</a:t>
          </a:r>
          <a:r>
            <a:rPr lang="mn-MN" sz="1400" b="0" i="1" dirty="0" smtClean="0">
              <a:solidFill>
                <a:schemeClr val="tx1"/>
              </a:solidFill>
              <a:latin typeface="Arial" panose="020B0604020202020204" pitchFamily="34" charset="0"/>
              <a:ea typeface="Calibri" panose="020F0502020204030204" pitchFamily="34" charset="0"/>
              <a:cs typeface="Arial" panose="020B0604020202020204" pitchFamily="34" charset="0"/>
            </a:rPr>
            <a:t>М</a:t>
          </a:r>
          <a:r>
            <a:rPr lang="mn-MN" sz="1100" b="0" i="1" dirty="0" smtClean="0">
              <a:latin typeface="Arial" panose="020B0604020202020204" pitchFamily="34" charset="0"/>
              <a:cs typeface="Arial" panose="020B0604020202020204" pitchFamily="34" charset="0"/>
            </a:rPr>
            <a:t>узейн стандартын 12.4.14, 12.4.15, Музейн сан хөмрөгийг бүртгэн баримтжуулах заавар 6-р з</a:t>
          </a:r>
          <a:endParaRPr lang="en-US" sz="1400" b="0" dirty="0"/>
        </a:p>
      </dgm:t>
    </dgm:pt>
    <dgm:pt modelId="{47AB72F2-B9A5-4F0C-A281-59A1C25DB771}" type="parTrans" cxnId="{4094198C-57C1-47A2-879B-BFF6F6AB50EE}">
      <dgm:prSet/>
      <dgm:spPr/>
      <dgm:t>
        <a:bodyPr/>
        <a:lstStyle/>
        <a:p>
          <a:endParaRPr lang="en-US"/>
        </a:p>
      </dgm:t>
    </dgm:pt>
    <dgm:pt modelId="{BCD1A9CA-8630-4F1E-956C-8492F1103FFF}" type="sibTrans" cxnId="{4094198C-57C1-47A2-879B-BFF6F6AB50EE}">
      <dgm:prSet/>
      <dgm:spPr/>
      <dgm:t>
        <a:bodyPr/>
        <a:lstStyle/>
        <a:p>
          <a:endParaRPr lang="en-US"/>
        </a:p>
      </dgm:t>
    </dgm:pt>
    <dgm:pt modelId="{94F3A996-0D9C-4C70-BD30-E694EAF0FC30}">
      <dgm:prSet custT="1"/>
      <dgm:spPr/>
      <dgm:t>
        <a:bodyPr/>
        <a:lstStyle/>
        <a:p>
          <a:pPr algn="just"/>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Байгууллагын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Өмч хамгаалах байнгын Зөвлөлийн хурлын дүгнэлт, бусад холбогдох баримт материал, Соёлын хяналтын улсын байцаагчийн дүгнэлтийн хамт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Соёлын асуудал эрхэлсэн Засгийн газрын гишүүнд буюу Соёлын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яаманд хүргүүлнэ.</a:t>
          </a:r>
          <a:endParaRPr lang="en-US" sz="1400" b="0" dirty="0">
            <a:latin typeface="Arial" panose="020B0604020202020204" pitchFamily="34" charset="0"/>
            <a:cs typeface="Arial" panose="020B0604020202020204" pitchFamily="34" charset="0"/>
          </a:endParaRPr>
        </a:p>
      </dgm:t>
    </dgm:pt>
    <dgm:pt modelId="{293745D9-8767-4FE7-8C6C-19163D7F27B8}" type="parTrans" cxnId="{59FF9542-858C-4CBB-B0F4-CD92795480CD}">
      <dgm:prSet/>
      <dgm:spPr/>
      <dgm:t>
        <a:bodyPr/>
        <a:lstStyle/>
        <a:p>
          <a:endParaRPr lang="en-US"/>
        </a:p>
      </dgm:t>
    </dgm:pt>
    <dgm:pt modelId="{34EEF08E-F0A9-4BAD-B703-A793CD1F3D5A}" type="sibTrans" cxnId="{59FF9542-858C-4CBB-B0F4-CD92795480CD}">
      <dgm:prSet/>
      <dgm:spPr/>
      <dgm:t>
        <a:bodyPr/>
        <a:lstStyle/>
        <a:p>
          <a:endParaRPr lang="en-US"/>
        </a:p>
      </dgm:t>
    </dgm:pt>
    <dgm:pt modelId="{E8BC724E-54F0-44E2-BB85-CB23DABEF806}">
      <dgm:prSet custT="1"/>
      <dgm:spPr/>
      <dgm:t>
        <a:bodyPr/>
        <a:lstStyle/>
        <a:p>
          <a:pPr algn="just"/>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Байгууллагын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Өмч хамгаалах байнгын Зөвлөлийн хурлын дүгнэлт, бусад холбогдох баримт материал, Соёлын хяналтын улсын байцаагчийн дүгнэлт,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Соёлын асуудал эрхэлсэн Засгийн газрын гишүүн буюу Соёлын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яамнаас хариу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өгсөний дараа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Төрийн өмчийн бодлого зохицуулалтын газарт болон аймаг, орон нутгийн музей аймгийнхаа иргэдийн Төлөөлөгчдийн хуралд хүргүүлнэ. </a:t>
          </a:r>
          <a:endParaRPr lang="en-US" sz="1400" b="0" dirty="0"/>
        </a:p>
      </dgm:t>
    </dgm:pt>
    <dgm:pt modelId="{EE29F801-9A77-4EE5-898F-68E9986494B3}" type="parTrans" cxnId="{36CAE68A-C472-4E11-8BB6-C566DAE9381F}">
      <dgm:prSet/>
      <dgm:spPr/>
      <dgm:t>
        <a:bodyPr/>
        <a:lstStyle/>
        <a:p>
          <a:endParaRPr lang="en-US"/>
        </a:p>
      </dgm:t>
    </dgm:pt>
    <dgm:pt modelId="{E2A03D66-D416-4816-A158-1F7BEA064679}" type="sibTrans" cxnId="{36CAE68A-C472-4E11-8BB6-C566DAE9381F}">
      <dgm:prSet/>
      <dgm:spPr/>
      <dgm:t>
        <a:bodyPr/>
        <a:lstStyle/>
        <a:p>
          <a:endParaRPr lang="en-US"/>
        </a:p>
      </dgm:t>
    </dgm:pt>
    <dgm:pt modelId="{AF0DC1D1-F50D-43B1-9B81-69065A68E8F3}">
      <dgm:prSet custT="1"/>
      <dgm:spPr/>
      <dgm:t>
        <a:bodyPr/>
        <a:lstStyle/>
        <a:p>
          <a:pPr algn="just"/>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Музей нь Төрийн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өмчийн бодлого зохицуулалтын газар болон аймгийн ИТХ-аас шийдвэрлэсний дагуу хасаж актлах,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үндсэн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хөрөнгийн ангилал солих, шилжүүлэх ажиллагааг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гүйцэтгэж, тайлагнах ба </a:t>
          </a:r>
          <a:r>
            <a:rPr lang="mn-MN" sz="1400" b="0" dirty="0">
              <a:solidFill>
                <a:schemeClr val="tx1"/>
              </a:solidFill>
              <a:latin typeface="Arial" panose="020B0604020202020204" pitchFamily="34" charset="0"/>
              <a:ea typeface="Calibri" panose="020F0502020204030204" pitchFamily="34" charset="0"/>
              <a:cs typeface="Arial" panose="020B0604020202020204" pitchFamily="34" charset="0"/>
            </a:rPr>
            <a:t>“Музейн </a:t>
          </a:r>
          <a:r>
            <a:rPr lang="mn-MN" sz="1400" b="0" dirty="0">
              <a:latin typeface="Arial" panose="020B0604020202020204" pitchFamily="34" charset="0"/>
              <a:cs typeface="Arial" panose="020B0604020202020204" pitchFamily="34" charset="0"/>
            </a:rPr>
            <a:t>сан хөмрөгийг бүртгэн баримтжуулах заавар”-ын </a:t>
          </a:r>
          <a:r>
            <a:rPr lang="mn-MN" sz="1400" b="0" dirty="0" smtClean="0">
              <a:latin typeface="Arial" panose="020B0604020202020204" pitchFamily="34" charset="0"/>
              <a:cs typeface="Arial" panose="020B0604020202020204" pitchFamily="34" charset="0"/>
            </a:rPr>
            <a:t>2.6, 6.3.10 дугаар зүйлд тус тус заасны дагуу бүртгэл</a:t>
          </a:r>
          <a:r>
            <a:rPr lang="mn-MN" sz="1400" b="0" dirty="0">
              <a:latin typeface="Arial" panose="020B0604020202020204" pitchFamily="34" charset="0"/>
              <a:cs typeface="Arial" panose="020B0604020202020204" pitchFamily="34" charset="0"/>
            </a:rPr>
            <a:t>, баримтыг </a:t>
          </a:r>
          <a:r>
            <a:rPr lang="mn-MN" sz="1400" b="0" dirty="0" smtClean="0">
              <a:latin typeface="Arial" panose="020B0604020202020204" pitchFamily="34" charset="0"/>
              <a:cs typeface="Arial" panose="020B0604020202020204" pitchFamily="34" charset="0"/>
            </a:rPr>
            <a:t>бүрдүүлж, зохион байгуулан ажиллана.  </a:t>
          </a:r>
          <a:endParaRPr lang="en-US" sz="1400" b="0" dirty="0"/>
        </a:p>
      </dgm:t>
    </dgm:pt>
    <dgm:pt modelId="{0ECC81A5-9D32-4831-B168-624ABDE6298C}" type="parTrans" cxnId="{EBB463C1-8E43-496D-A308-182A38AE21AC}">
      <dgm:prSet/>
      <dgm:spPr/>
      <dgm:t>
        <a:bodyPr/>
        <a:lstStyle/>
        <a:p>
          <a:endParaRPr lang="en-US"/>
        </a:p>
      </dgm:t>
    </dgm:pt>
    <dgm:pt modelId="{5CD4542F-C669-4C30-AF70-0F3A1433ACC8}" type="sibTrans" cxnId="{EBB463C1-8E43-496D-A308-182A38AE21AC}">
      <dgm:prSet/>
      <dgm:spPr/>
      <dgm:t>
        <a:bodyPr/>
        <a:lstStyle/>
        <a:p>
          <a:endParaRPr lang="en-US"/>
        </a:p>
      </dgm:t>
    </dgm:pt>
    <dgm:pt modelId="{C065C75C-E499-418D-AE42-AAF7CEB3640A}">
      <dgm:prSet custT="1"/>
      <dgm:spPr/>
      <dgm:t>
        <a:bodyPr/>
        <a:lstStyle/>
        <a:p>
          <a:pPr algn="r"/>
          <a:r>
            <a:rPr lang="mn-MN" sz="1100" b="0" i="1" dirty="0" smtClean="0">
              <a:solidFill>
                <a:schemeClr val="tx1"/>
              </a:solidFill>
              <a:latin typeface="Arial" panose="020B0604020202020204" pitchFamily="34" charset="0"/>
              <a:ea typeface="Calibri" panose="020F0502020204030204" pitchFamily="34" charset="0"/>
              <a:cs typeface="Arial" panose="020B0604020202020204" pitchFamily="34" charset="0"/>
            </a:rPr>
            <a:t>/</a:t>
          </a:r>
          <a:r>
            <a:rPr lang="mn-MN" sz="1100" b="0" i="1" dirty="0" smtClean="0">
              <a:latin typeface="Arial" panose="020B0604020202020204" pitchFamily="34" charset="0"/>
              <a:cs typeface="Arial" panose="020B0604020202020204" pitchFamily="34" charset="0"/>
            </a:rPr>
            <a:t>Музейн стандартын 12.4.14, 12.4.15, Музейн сан хөмрөгийг бүртгэн баримтжуулах заавар 2.6-р заалт/</a:t>
          </a:r>
          <a:endParaRPr lang="en-US" sz="1100" b="0" i="1" dirty="0">
            <a:latin typeface="Arial" panose="020B0604020202020204" pitchFamily="34" charset="0"/>
            <a:cs typeface="Arial" panose="020B0604020202020204" pitchFamily="34" charset="0"/>
          </a:endParaRPr>
        </a:p>
      </dgm:t>
    </dgm:pt>
    <dgm:pt modelId="{B709EEBE-F4C2-49B7-81E7-054144AC56B7}" type="parTrans" cxnId="{7A504123-F641-4C35-AC84-98F6BB63E7D7}">
      <dgm:prSet/>
      <dgm:spPr/>
      <dgm:t>
        <a:bodyPr/>
        <a:lstStyle/>
        <a:p>
          <a:endParaRPr lang="en-US"/>
        </a:p>
      </dgm:t>
    </dgm:pt>
    <dgm:pt modelId="{1CCFE96A-45D3-4424-B99A-68CFD57B89A5}" type="sibTrans" cxnId="{7A504123-F641-4C35-AC84-98F6BB63E7D7}">
      <dgm:prSet/>
      <dgm:spPr/>
      <dgm:t>
        <a:bodyPr/>
        <a:lstStyle/>
        <a:p>
          <a:endParaRPr lang="en-US"/>
        </a:p>
      </dgm:t>
    </dgm:pt>
    <dgm:pt modelId="{0A8F578B-D268-4233-9125-CB52F2A000D7}">
      <dgm:prSet custT="1"/>
      <dgm:spPr/>
      <dgm:t>
        <a:bodyPr/>
        <a:lstStyle/>
        <a:p>
          <a:pPr algn="r"/>
          <a:r>
            <a:rPr lang="mn-MN" sz="1100" b="0" i="1" dirty="0">
              <a:solidFill>
                <a:schemeClr val="tx1"/>
              </a:solidFill>
              <a:latin typeface="Arial" panose="020B0604020202020204" pitchFamily="34" charset="0"/>
              <a:ea typeface="Calibri" panose="020F0502020204030204" pitchFamily="34" charset="0"/>
              <a:cs typeface="Arial" panose="020B0604020202020204" pitchFamily="34" charset="0"/>
            </a:rPr>
            <a:t>/</a:t>
          </a:r>
          <a:r>
            <a:rPr lang="mn-MN" sz="1100" b="0" i="1" dirty="0">
              <a:latin typeface="Arial" panose="020B0604020202020204" pitchFamily="34" charset="0"/>
              <a:cs typeface="Arial" panose="020B0604020202020204" pitchFamily="34" charset="0"/>
            </a:rPr>
            <a:t>Музейн </a:t>
          </a:r>
          <a:r>
            <a:rPr lang="mn-MN" sz="1100" b="0" i="1" dirty="0" smtClean="0">
              <a:latin typeface="Arial" panose="020B0604020202020204" pitchFamily="34" charset="0"/>
              <a:cs typeface="Arial" panose="020B0604020202020204" pitchFamily="34" charset="0"/>
            </a:rPr>
            <a:t>стандартын 12.4.14, 12.4.15, </a:t>
          </a:r>
          <a:r>
            <a:rPr lang="mn-MN" sz="1100" b="0" i="1" dirty="0">
              <a:latin typeface="Arial" panose="020B0604020202020204" pitchFamily="34" charset="0"/>
              <a:cs typeface="Arial" panose="020B0604020202020204" pitchFamily="34" charset="0"/>
            </a:rPr>
            <a:t>Музейн сан хөмрөгийг бүртгэн баримтжуулах </a:t>
          </a:r>
          <a:r>
            <a:rPr lang="mn-MN" sz="1100" b="0" i="1" dirty="0" smtClean="0">
              <a:latin typeface="Arial" panose="020B0604020202020204" pitchFamily="34" charset="0"/>
              <a:cs typeface="Arial" panose="020B0604020202020204" pitchFamily="34" charset="0"/>
            </a:rPr>
            <a:t>заавар 2.6, </a:t>
          </a:r>
          <a:r>
            <a:rPr lang="mn-MN" sz="1100" i="1" dirty="0" smtClean="0">
              <a:latin typeface="Arial" panose="020B0604020202020204" pitchFamily="34" charset="0"/>
              <a:cs typeface="Arial" panose="020B0604020202020204" pitchFamily="34" charset="0"/>
            </a:rPr>
            <a:t>Төрийн болон орон нутгийн өмчид эд хөрөнгө олж авах, бүртгэх, данснаас хасах, шилжүүлэх журам</a:t>
          </a:r>
          <a:r>
            <a:rPr lang="en-US" sz="1100" i="1" dirty="0" smtClean="0">
              <a:latin typeface="Arial" panose="020B0604020202020204" pitchFamily="34" charset="0"/>
              <a:cs typeface="Arial" panose="020B0604020202020204" pitchFamily="34" charset="0"/>
            </a:rPr>
            <a:t> 2.1.11, 6</a:t>
          </a:r>
          <a:r>
            <a:rPr lang="mn-MN" sz="1100" i="1" dirty="0" smtClean="0">
              <a:latin typeface="Arial" panose="020B0604020202020204" pitchFamily="34" charset="0"/>
              <a:cs typeface="Arial" panose="020B0604020202020204" pitchFamily="34" charset="0"/>
            </a:rPr>
            <a:t>-р зүйл ,</a:t>
          </a:r>
          <a:r>
            <a:rPr lang="mn-MN" sz="1100" b="0" i="1" dirty="0" smtClean="0">
              <a:latin typeface="Arial" panose="020B0604020202020204" pitchFamily="34" charset="0"/>
              <a:cs typeface="Arial" panose="020B0604020202020204" pitchFamily="34" charset="0"/>
            </a:rPr>
            <a:t>/</a:t>
          </a:r>
          <a:endParaRPr lang="en-US" sz="1100" b="0" i="1" dirty="0"/>
        </a:p>
      </dgm:t>
    </dgm:pt>
    <dgm:pt modelId="{488A9753-BE09-4B1E-A6F6-55579FC71341}" type="parTrans" cxnId="{78ECF813-338E-4465-A201-17BB6883ED13}">
      <dgm:prSet/>
      <dgm:spPr/>
      <dgm:t>
        <a:bodyPr/>
        <a:lstStyle/>
        <a:p>
          <a:endParaRPr lang="en-US"/>
        </a:p>
      </dgm:t>
    </dgm:pt>
    <dgm:pt modelId="{A026A7C9-ECEF-448A-85F1-748D411C3767}" type="sibTrans" cxnId="{78ECF813-338E-4465-A201-17BB6883ED13}">
      <dgm:prSet/>
      <dgm:spPr/>
      <dgm:t>
        <a:bodyPr/>
        <a:lstStyle/>
        <a:p>
          <a:endParaRPr lang="en-US"/>
        </a:p>
      </dgm:t>
    </dgm:pt>
    <dgm:pt modelId="{614590E2-ECB2-4C6A-AC3A-8FC6AF97DC28}">
      <dgm:prSet custT="1"/>
      <dgm:spPr/>
      <dgm:t>
        <a:bodyPr/>
        <a:lstStyle/>
        <a:p>
          <a:pPr algn="just"/>
          <a:r>
            <a:rPr lang="mn-MN" sz="1400" b="0" dirty="0" smtClean="0">
              <a:latin typeface="Arial" panose="020B0604020202020204" pitchFamily="34" charset="0"/>
              <a:cs typeface="Arial" panose="020B0604020202020204" pitchFamily="34" charset="0"/>
            </a:rPr>
            <a:t>Эрх бүхий байгууллагын шийдвэр, уг шийдвэрийг хэрэгжүүлсэн тухай тайлан,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холбогдох бүх баримт материалын хамтаар СӨУНБМСанд ирүүлж, цахим </a:t>
          </a:r>
          <a:r>
            <a:rPr lang="en-US"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Register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болон </a:t>
          </a:r>
          <a:r>
            <a:rPr lang="en-US"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RCH</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 бүртгэлээс хасуулж </a:t>
          </a:r>
          <a:r>
            <a:rPr lang="mn-MN" sz="1400" dirty="0" smtClean="0">
              <a:latin typeface="Arial" panose="020B0604020202020204" pitchFamily="34" charset="0"/>
              <a:cs typeface="Arial" panose="020B0604020202020204" pitchFamily="34" charset="0"/>
            </a:rPr>
            <a:t>идэвхигүй төлөвт шилжүүлэн </a:t>
          </a:r>
          <a:r>
            <a:rPr lang="mn-MN" sz="1400" b="0" dirty="0" smtClean="0">
              <a:solidFill>
                <a:schemeClr val="tx1"/>
              </a:solidFill>
              <a:latin typeface="Arial" panose="020B0604020202020204" pitchFamily="34" charset="0"/>
              <a:ea typeface="Calibri" panose="020F0502020204030204" pitchFamily="34" charset="0"/>
              <a:cs typeface="Arial" panose="020B0604020202020204" pitchFamily="34" charset="0"/>
            </a:rPr>
            <a:t>архивлахыг СӨУНБМСантай хамтран зохион байгуулна.                             </a:t>
          </a:r>
          <a:endParaRPr lang="en-US" sz="1400" b="0" dirty="0"/>
        </a:p>
      </dgm:t>
    </dgm:pt>
    <dgm:pt modelId="{037C970D-6CD9-4DE4-A698-653C93E201E4}" type="parTrans" cxnId="{20DAAAD1-0E48-47D3-AF3C-1DEE714309A2}">
      <dgm:prSet/>
      <dgm:spPr/>
      <dgm:t>
        <a:bodyPr/>
        <a:lstStyle/>
        <a:p>
          <a:endParaRPr lang="en-US"/>
        </a:p>
      </dgm:t>
    </dgm:pt>
    <dgm:pt modelId="{F6F4DCE1-AC92-4EEE-874E-D3A0FA76D116}" type="sibTrans" cxnId="{20DAAAD1-0E48-47D3-AF3C-1DEE714309A2}">
      <dgm:prSet/>
      <dgm:spPr/>
      <dgm:t>
        <a:bodyPr/>
        <a:lstStyle/>
        <a:p>
          <a:endParaRPr lang="en-US"/>
        </a:p>
      </dgm:t>
    </dgm:pt>
    <dgm:pt modelId="{EE37AD28-B8BB-47E4-B871-6A3624CE0989}">
      <dgm:prSet custT="1"/>
      <dgm:spPr/>
      <dgm:t>
        <a:bodyPr/>
        <a:lstStyle/>
        <a:p>
          <a:pPr algn="r"/>
          <a:r>
            <a:rPr lang="mn-MN" sz="1100" i="1" dirty="0" smtClean="0">
              <a:latin typeface="Arial" panose="020B0604020202020204" pitchFamily="34" charset="0"/>
              <a:cs typeface="Arial" panose="020B0604020202020204" pitchFamily="34" charset="0"/>
            </a:rPr>
            <a:t>Төрийн болон орон нутгийн өмчид эд хөрөнгө олж авах, бүртгэх, данснаас хасах, шилжүүлэх журам1.2, 1.5, 2-р зүйл </a:t>
          </a:r>
          <a:r>
            <a:rPr lang="mn-MN" sz="1100" b="0" i="1" dirty="0" smtClean="0">
              <a:latin typeface="Arial" panose="020B0604020202020204" pitchFamily="34" charset="0"/>
              <a:cs typeface="Arial" panose="020B0604020202020204" pitchFamily="34" charset="0"/>
            </a:rPr>
            <a:t>/</a:t>
          </a:r>
          <a:endParaRPr lang="en-US" sz="1100" b="0" dirty="0"/>
        </a:p>
      </dgm:t>
    </dgm:pt>
    <dgm:pt modelId="{1FE99E3D-FE0D-45ED-869A-12E832051212}" type="parTrans" cxnId="{4F1A65CE-7F08-468F-B8F7-BB533C5F993D}">
      <dgm:prSet/>
      <dgm:spPr/>
      <dgm:t>
        <a:bodyPr/>
        <a:lstStyle/>
        <a:p>
          <a:endParaRPr lang="en-US"/>
        </a:p>
      </dgm:t>
    </dgm:pt>
    <dgm:pt modelId="{5B7E68B1-41EB-419B-A9F5-DD8635F109D3}" type="sibTrans" cxnId="{4F1A65CE-7F08-468F-B8F7-BB533C5F993D}">
      <dgm:prSet/>
      <dgm:spPr/>
      <dgm:t>
        <a:bodyPr/>
        <a:lstStyle/>
        <a:p>
          <a:endParaRPr lang="en-US"/>
        </a:p>
      </dgm:t>
    </dgm:pt>
    <dgm:pt modelId="{A68AE999-48B8-454C-BD32-D33D8AF001B7}">
      <dgm:prSet custT="1"/>
      <dgm:spPr/>
      <dgm:t>
        <a:bodyPr/>
        <a:lstStyle/>
        <a:p>
          <a:pPr algn="just"/>
          <a:r>
            <a:rPr lang="mn-MN" sz="1100" b="0" i="1" dirty="0" smtClean="0">
              <a:latin typeface="Arial" panose="020B0604020202020204" pitchFamily="34" charset="0"/>
              <a:cs typeface="Arial" panose="020B0604020202020204" pitchFamily="34" charset="0"/>
            </a:rPr>
            <a:t>         зүйл, </a:t>
          </a:r>
          <a:r>
            <a:rPr lang="mn-MN" sz="1100" i="1" dirty="0" smtClean="0">
              <a:latin typeface="Arial" panose="020B0604020202020204" pitchFamily="34" charset="0"/>
              <a:cs typeface="Arial" panose="020B0604020202020204" pitchFamily="34" charset="0"/>
            </a:rPr>
            <a:t>Төрийн болон орон нутгийн өмчид эд хөрөнгө олж авах, бүртгэх, данснаас хасах, шилжүүлэх журам 2-р зүйл,</a:t>
          </a:r>
          <a:r>
            <a:rPr lang="mn-MN" sz="1100" b="0" i="1" dirty="0" smtClean="0">
              <a:latin typeface="Arial" panose="020B0604020202020204" pitchFamily="34" charset="0"/>
              <a:cs typeface="Arial" panose="020B0604020202020204" pitchFamily="34" charset="0"/>
            </a:rPr>
            <a:t>/</a:t>
          </a:r>
          <a:endParaRPr lang="en-US" sz="1400" b="0" dirty="0"/>
        </a:p>
      </dgm:t>
    </dgm:pt>
    <dgm:pt modelId="{EE700E5D-42DC-40D9-991C-FEDC39961F25}" type="parTrans" cxnId="{ED2BE448-4D2F-44A4-9FC8-92D222FAB33D}">
      <dgm:prSet/>
      <dgm:spPr/>
      <dgm:t>
        <a:bodyPr/>
        <a:lstStyle/>
        <a:p>
          <a:endParaRPr lang="en-US"/>
        </a:p>
      </dgm:t>
    </dgm:pt>
    <dgm:pt modelId="{F391C1F7-D1D5-4511-AD1C-4E371930F35E}" type="sibTrans" cxnId="{ED2BE448-4D2F-44A4-9FC8-92D222FAB33D}">
      <dgm:prSet/>
      <dgm:spPr/>
      <dgm:t>
        <a:bodyPr/>
        <a:lstStyle/>
        <a:p>
          <a:endParaRPr lang="en-US"/>
        </a:p>
      </dgm:t>
    </dgm:pt>
    <dgm:pt modelId="{115F74E1-1EA2-4616-8861-DC3F144BB0A9}">
      <dgm:prSet custT="1"/>
      <dgm:spPr/>
      <dgm:t>
        <a:bodyPr/>
        <a:lstStyle/>
        <a:p>
          <a:pPr algn="r"/>
          <a:r>
            <a:rPr lang="mn-MN" sz="1100" b="0" i="1" dirty="0" smtClean="0">
              <a:solidFill>
                <a:schemeClr val="tx1"/>
              </a:solidFill>
              <a:latin typeface="Arial" panose="020B0604020202020204" pitchFamily="34" charset="0"/>
              <a:ea typeface="Calibri" panose="020F0502020204030204" pitchFamily="34" charset="0"/>
              <a:cs typeface="Arial" panose="020B0604020202020204" pitchFamily="34" charset="0"/>
            </a:rPr>
            <a:t>                                                     /Музейн </a:t>
          </a:r>
          <a:r>
            <a:rPr lang="mn-MN" sz="1100" b="0" i="1" dirty="0" smtClean="0">
              <a:latin typeface="Arial" panose="020B0604020202020204" pitchFamily="34" charset="0"/>
              <a:cs typeface="Arial" panose="020B0604020202020204" pitchFamily="34" charset="0"/>
            </a:rPr>
            <a:t>сан хөмрөгийг бүртгэн баримтжуулах заавар”-ын 2.6, 6.3.10 , </a:t>
          </a:r>
          <a:r>
            <a:rPr lang="mn-MN" sz="1100" i="1" dirty="0" smtClean="0">
              <a:latin typeface="Arial" panose="020B0604020202020204" pitchFamily="34" charset="0"/>
              <a:cs typeface="Arial" panose="020B0604020202020204" pitchFamily="34" charset="0"/>
            </a:rPr>
            <a:t>Төрийн болон 					      орон нутгийн өмчид эд хөрөнгө олж авах, бүртгэх, данснаас , шилжүүлэх журам</a:t>
          </a:r>
          <a:r>
            <a:rPr lang="en-US" sz="1100" i="1" dirty="0" smtClean="0">
              <a:latin typeface="Arial" panose="020B0604020202020204" pitchFamily="34" charset="0"/>
              <a:cs typeface="Arial" panose="020B0604020202020204" pitchFamily="34" charset="0"/>
            </a:rPr>
            <a:t> </a:t>
          </a:r>
          <a:r>
            <a:rPr lang="mn-MN" sz="1100" i="1" dirty="0" smtClean="0">
              <a:latin typeface="Arial" panose="020B0604020202020204" pitchFamily="34" charset="0"/>
              <a:cs typeface="Arial" panose="020B0604020202020204" pitchFamily="34" charset="0"/>
            </a:rPr>
            <a:t>8-р 						           зүйл, </a:t>
          </a:r>
          <a:r>
            <a:rPr lang="mn-MN" sz="1100" b="0" i="1" dirty="0" smtClean="0">
              <a:solidFill>
                <a:schemeClr val="tx1"/>
              </a:solidFill>
              <a:latin typeface="Arial" panose="020B0604020202020204" pitchFamily="34" charset="0"/>
              <a:ea typeface="Calibri" panose="020F0502020204030204" pitchFamily="34" charset="0"/>
              <a:cs typeface="Arial" panose="020B0604020202020204" pitchFamily="34" charset="0"/>
            </a:rPr>
            <a:t>Соёлын өвийг хамгаалах тухай хуулийн 22.6-р зүйл/ </a:t>
          </a:r>
          <a:endParaRPr lang="en-US" sz="1400" b="0" dirty="0"/>
        </a:p>
      </dgm:t>
    </dgm:pt>
    <dgm:pt modelId="{0E64E13D-EFD7-4758-AA34-A09D7AC413C0}" type="parTrans" cxnId="{2DD11F00-EF7C-44BD-A2E6-58DB98A09C8F}">
      <dgm:prSet/>
      <dgm:spPr/>
    </dgm:pt>
    <dgm:pt modelId="{5A0A2E30-054B-4234-B2E8-3D808048F5BF}" type="sibTrans" cxnId="{2DD11F00-EF7C-44BD-A2E6-58DB98A09C8F}">
      <dgm:prSet/>
      <dgm:spPr/>
    </dgm:pt>
    <dgm:pt modelId="{37B68E2B-FE44-409D-8A08-8D7FF4CF7F59}" type="pres">
      <dgm:prSet presAssocID="{07348A78-A19B-4B93-9D9F-4D89C95D4D84}" presName="linearFlow" presStyleCnt="0">
        <dgm:presLayoutVars>
          <dgm:dir/>
          <dgm:animLvl val="lvl"/>
          <dgm:resizeHandles val="exact"/>
        </dgm:presLayoutVars>
      </dgm:prSet>
      <dgm:spPr/>
      <dgm:t>
        <a:bodyPr/>
        <a:lstStyle/>
        <a:p>
          <a:endParaRPr lang="en-US"/>
        </a:p>
      </dgm:t>
    </dgm:pt>
    <dgm:pt modelId="{6B403AAA-9651-413B-8963-148E5EE4D4BC}" type="pres">
      <dgm:prSet presAssocID="{9AEE8B7D-67AC-4B0A-954D-9EF766945AD1}" presName="composite" presStyleCnt="0"/>
      <dgm:spPr/>
    </dgm:pt>
    <dgm:pt modelId="{822811BC-F775-4D6D-B185-5712B45C47E9}" type="pres">
      <dgm:prSet presAssocID="{9AEE8B7D-67AC-4B0A-954D-9EF766945AD1}" presName="parentText" presStyleLbl="alignNode1" presStyleIdx="0" presStyleCnt="5" custLinFactNeighborY="-49544">
        <dgm:presLayoutVars>
          <dgm:chMax val="1"/>
          <dgm:bulletEnabled val="1"/>
        </dgm:presLayoutVars>
      </dgm:prSet>
      <dgm:spPr/>
      <dgm:t>
        <a:bodyPr/>
        <a:lstStyle/>
        <a:p>
          <a:endParaRPr lang="en-US"/>
        </a:p>
      </dgm:t>
    </dgm:pt>
    <dgm:pt modelId="{1561816A-CE99-4D48-88C0-63474114F0B7}" type="pres">
      <dgm:prSet presAssocID="{9AEE8B7D-67AC-4B0A-954D-9EF766945AD1}" presName="descendantText" presStyleLbl="alignAcc1" presStyleIdx="0" presStyleCnt="5" custScaleX="102206" custScaleY="286091" custLinFactNeighborX="518" custLinFactNeighborY="-60569">
        <dgm:presLayoutVars>
          <dgm:bulletEnabled val="1"/>
        </dgm:presLayoutVars>
      </dgm:prSet>
      <dgm:spPr/>
      <dgm:t>
        <a:bodyPr/>
        <a:lstStyle/>
        <a:p>
          <a:endParaRPr lang="en-US"/>
        </a:p>
      </dgm:t>
    </dgm:pt>
    <dgm:pt modelId="{6E4CCFBC-4BE2-4E81-BB84-F446789392A0}" type="pres">
      <dgm:prSet presAssocID="{EF4A8240-AB40-4085-8568-AFE96B291177}" presName="sp" presStyleCnt="0"/>
      <dgm:spPr/>
    </dgm:pt>
    <dgm:pt modelId="{98F5D196-FE09-416B-9202-FD4861F90417}" type="pres">
      <dgm:prSet presAssocID="{1EAB081A-3C1A-49F3-9157-B6F647B71E43}" presName="composite" presStyleCnt="0"/>
      <dgm:spPr/>
    </dgm:pt>
    <dgm:pt modelId="{3E0BB4A4-4731-4EF4-92F6-18097C9BC32C}" type="pres">
      <dgm:prSet presAssocID="{1EAB081A-3C1A-49F3-9157-B6F647B71E43}" presName="parentText" presStyleLbl="alignNode1" presStyleIdx="1" presStyleCnt="5" custLinFactNeighborY="-40790">
        <dgm:presLayoutVars>
          <dgm:chMax val="1"/>
          <dgm:bulletEnabled val="1"/>
        </dgm:presLayoutVars>
      </dgm:prSet>
      <dgm:spPr/>
      <dgm:t>
        <a:bodyPr/>
        <a:lstStyle/>
        <a:p>
          <a:endParaRPr lang="en-US"/>
        </a:p>
      </dgm:t>
    </dgm:pt>
    <dgm:pt modelId="{1E00C279-07E8-4759-AE74-27C20A17387A}" type="pres">
      <dgm:prSet presAssocID="{1EAB081A-3C1A-49F3-9157-B6F647B71E43}" presName="descendantText" presStyleLbl="alignAcc1" presStyleIdx="1" presStyleCnt="5" custScaleY="280796" custLinFactNeighborY="-31894">
        <dgm:presLayoutVars>
          <dgm:bulletEnabled val="1"/>
        </dgm:presLayoutVars>
      </dgm:prSet>
      <dgm:spPr/>
      <dgm:t>
        <a:bodyPr/>
        <a:lstStyle/>
        <a:p>
          <a:endParaRPr lang="en-US"/>
        </a:p>
      </dgm:t>
    </dgm:pt>
    <dgm:pt modelId="{5B7A4920-B80C-4BFA-9480-4FB73C23387D}" type="pres">
      <dgm:prSet presAssocID="{FA39C4A4-C67D-4D4F-B4FC-98BDB3594554}" presName="sp" presStyleCnt="0"/>
      <dgm:spPr/>
    </dgm:pt>
    <dgm:pt modelId="{A3BAD7E7-1883-4F2D-83D3-DE7CCC187594}" type="pres">
      <dgm:prSet presAssocID="{D4C17E21-4DDB-4A43-B066-AA63E293D470}" presName="composite" presStyleCnt="0"/>
      <dgm:spPr/>
    </dgm:pt>
    <dgm:pt modelId="{715FBCD6-F27C-4CC2-AD7A-0CF989890606}" type="pres">
      <dgm:prSet presAssocID="{D4C17E21-4DDB-4A43-B066-AA63E293D470}" presName="parentText" presStyleLbl="alignNode1" presStyleIdx="2" presStyleCnt="5" custScaleY="114607" custLinFactNeighborY="-12753">
        <dgm:presLayoutVars>
          <dgm:chMax val="1"/>
          <dgm:bulletEnabled val="1"/>
        </dgm:presLayoutVars>
      </dgm:prSet>
      <dgm:spPr/>
      <dgm:t>
        <a:bodyPr/>
        <a:lstStyle/>
        <a:p>
          <a:endParaRPr lang="en-US"/>
        </a:p>
      </dgm:t>
    </dgm:pt>
    <dgm:pt modelId="{CBA10297-14C4-4E10-9124-4050D87A42B4}" type="pres">
      <dgm:prSet presAssocID="{D4C17E21-4DDB-4A43-B066-AA63E293D470}" presName="descendantText" presStyleLbl="alignAcc1" presStyleIdx="2" presStyleCnt="5" custScaleY="309350" custLinFactNeighborX="-159" custLinFactNeighborY="18180">
        <dgm:presLayoutVars>
          <dgm:bulletEnabled val="1"/>
        </dgm:presLayoutVars>
      </dgm:prSet>
      <dgm:spPr/>
      <dgm:t>
        <a:bodyPr/>
        <a:lstStyle/>
        <a:p>
          <a:endParaRPr lang="en-US"/>
        </a:p>
      </dgm:t>
    </dgm:pt>
    <dgm:pt modelId="{3BF00E72-F981-433B-9E1F-CA9D85262B0F}" type="pres">
      <dgm:prSet presAssocID="{58757DEA-2DF0-47BC-A3A6-2FF0C669728F}" presName="sp" presStyleCnt="0"/>
      <dgm:spPr/>
    </dgm:pt>
    <dgm:pt modelId="{20568E14-CDA0-4650-8A0B-D80A7CD3ECC1}" type="pres">
      <dgm:prSet presAssocID="{D9A25B8E-CDDE-4C12-939E-E1014F5B39C5}" presName="composite" presStyleCnt="0"/>
      <dgm:spPr/>
    </dgm:pt>
    <dgm:pt modelId="{75745208-038A-4A63-A4B8-F547C7A11832}" type="pres">
      <dgm:prSet presAssocID="{D9A25B8E-CDDE-4C12-939E-E1014F5B39C5}" presName="parentText" presStyleLbl="alignNode1" presStyleIdx="3" presStyleCnt="5" custLinFactNeighborY="-3185">
        <dgm:presLayoutVars>
          <dgm:chMax val="1"/>
          <dgm:bulletEnabled val="1"/>
        </dgm:presLayoutVars>
      </dgm:prSet>
      <dgm:spPr/>
      <dgm:t>
        <a:bodyPr/>
        <a:lstStyle/>
        <a:p>
          <a:endParaRPr lang="en-US"/>
        </a:p>
      </dgm:t>
    </dgm:pt>
    <dgm:pt modelId="{5A084EFB-1256-4510-82FB-B91945FCA68F}" type="pres">
      <dgm:prSet presAssocID="{D9A25B8E-CDDE-4C12-939E-E1014F5B39C5}" presName="descendantText" presStyleLbl="alignAcc1" presStyleIdx="3" presStyleCnt="5" custScaleY="432289" custLinFactNeighborX="-159" custLinFactNeighborY="63385">
        <dgm:presLayoutVars>
          <dgm:bulletEnabled val="1"/>
        </dgm:presLayoutVars>
      </dgm:prSet>
      <dgm:spPr/>
      <dgm:t>
        <a:bodyPr/>
        <a:lstStyle/>
        <a:p>
          <a:endParaRPr lang="en-US"/>
        </a:p>
      </dgm:t>
    </dgm:pt>
    <dgm:pt modelId="{0468C43D-3466-4CD5-8EDE-A8E1B88F27AF}" type="pres">
      <dgm:prSet presAssocID="{B31A4152-41DD-4506-9817-F72B17EF62D3}" presName="sp" presStyleCnt="0"/>
      <dgm:spPr/>
    </dgm:pt>
    <dgm:pt modelId="{B1146B1F-7AE9-4A38-8691-193D218B9DE8}" type="pres">
      <dgm:prSet presAssocID="{27BDDE11-F4C5-4CF7-815C-8A68DEE8A31E}" presName="composite" presStyleCnt="0"/>
      <dgm:spPr/>
    </dgm:pt>
    <dgm:pt modelId="{0B88E776-C626-48FE-A293-2FA6B71EA3F6}" type="pres">
      <dgm:prSet presAssocID="{27BDDE11-F4C5-4CF7-815C-8A68DEE8A31E}" presName="parentText" presStyleLbl="alignNode1" presStyleIdx="4" presStyleCnt="5" custLinFactNeighborY="7860">
        <dgm:presLayoutVars>
          <dgm:chMax val="1"/>
          <dgm:bulletEnabled val="1"/>
        </dgm:presLayoutVars>
      </dgm:prSet>
      <dgm:spPr/>
      <dgm:t>
        <a:bodyPr/>
        <a:lstStyle/>
        <a:p>
          <a:endParaRPr lang="en-US"/>
        </a:p>
      </dgm:t>
    </dgm:pt>
    <dgm:pt modelId="{D4CCB605-FB30-469F-A7D5-3D5059E7BE62}" type="pres">
      <dgm:prSet presAssocID="{27BDDE11-F4C5-4CF7-815C-8A68DEE8A31E}" presName="descendantText" presStyleLbl="alignAcc1" presStyleIdx="4" presStyleCnt="5" custScaleY="643499" custLinFactY="3760" custLinFactNeighborX="-159" custLinFactNeighborY="100000">
        <dgm:presLayoutVars>
          <dgm:bulletEnabled val="1"/>
        </dgm:presLayoutVars>
      </dgm:prSet>
      <dgm:spPr/>
      <dgm:t>
        <a:bodyPr/>
        <a:lstStyle/>
        <a:p>
          <a:endParaRPr lang="en-US"/>
        </a:p>
      </dgm:t>
    </dgm:pt>
  </dgm:ptLst>
  <dgm:cxnLst>
    <dgm:cxn modelId="{A85A93D1-CB03-4742-A9BD-235AB4405A58}" type="presOf" srcId="{EB8EFF81-476F-4784-ABC9-6A7D9AE238F0}" destId="{1E00C279-07E8-4759-AE74-27C20A17387A}" srcOrd="0" destOrd="0" presId="urn:microsoft.com/office/officeart/2005/8/layout/chevron2"/>
    <dgm:cxn modelId="{1B055F5A-19FB-48D8-9612-D16417277202}" type="presOf" srcId="{7E8BF32A-55A0-44F0-8628-29ECDE2B6B2B}" destId="{1561816A-CE99-4D48-88C0-63474114F0B7}" srcOrd="0" destOrd="0" presId="urn:microsoft.com/office/officeart/2005/8/layout/chevron2"/>
    <dgm:cxn modelId="{4305C4B0-6C13-4A72-A8C1-B384460BD75D}" type="presOf" srcId="{C065C75C-E499-418D-AE42-AAF7CEB3640A}" destId="{CBA10297-14C4-4E10-9124-4050D87A42B4}" srcOrd="0" destOrd="1" presId="urn:microsoft.com/office/officeart/2005/8/layout/chevron2"/>
    <dgm:cxn modelId="{EDBCCB79-5CE1-4CA2-A81E-E0BC40D1C494}" srcId="{07348A78-A19B-4B93-9D9F-4D89C95D4D84}" destId="{9AEE8B7D-67AC-4B0A-954D-9EF766945AD1}" srcOrd="0" destOrd="0" parTransId="{2E476204-16D6-4712-A53F-8D4A0F509C55}" sibTransId="{EF4A8240-AB40-4085-8568-AFE96B291177}"/>
    <dgm:cxn modelId="{20DAAAD1-0E48-47D3-AF3C-1DEE714309A2}" srcId="{27BDDE11-F4C5-4CF7-815C-8A68DEE8A31E}" destId="{614590E2-ECB2-4C6A-AC3A-8FC6AF97DC28}" srcOrd="1" destOrd="0" parTransId="{037C970D-6CD9-4DE4-A698-653C93E201E4}" sibTransId="{F6F4DCE1-AC92-4EEE-874E-D3A0FA76D116}"/>
    <dgm:cxn modelId="{EBB463C1-8E43-496D-A308-182A38AE21AC}" srcId="{27BDDE11-F4C5-4CF7-815C-8A68DEE8A31E}" destId="{AF0DC1D1-F50D-43B1-9B81-69065A68E8F3}" srcOrd="0" destOrd="0" parTransId="{0ECC81A5-9D32-4831-B168-624ABDE6298C}" sibTransId="{5CD4542F-C669-4C30-AF70-0F3A1433ACC8}"/>
    <dgm:cxn modelId="{3F367B02-F930-4997-BE10-5A4059A28D83}" type="presOf" srcId="{115F74E1-1EA2-4616-8861-DC3F144BB0A9}" destId="{D4CCB605-FB30-469F-A7D5-3D5059E7BE62}" srcOrd="0" destOrd="2" presId="urn:microsoft.com/office/officeart/2005/8/layout/chevron2"/>
    <dgm:cxn modelId="{7F747EEB-DDA6-4C34-88AC-5AFFC3D3606F}" type="presOf" srcId="{D9A25B8E-CDDE-4C12-939E-E1014F5B39C5}" destId="{75745208-038A-4A63-A4B8-F547C7A11832}" srcOrd="0" destOrd="0" presId="urn:microsoft.com/office/officeart/2005/8/layout/chevron2"/>
    <dgm:cxn modelId="{7CFAEEA5-F0D9-4A0D-9BC9-0F3BBC718FED}" srcId="{07348A78-A19B-4B93-9D9F-4D89C95D4D84}" destId="{D9A25B8E-CDDE-4C12-939E-E1014F5B39C5}" srcOrd="3" destOrd="0" parTransId="{DAEE7AB6-2769-4F12-A113-25A16A4FAC20}" sibTransId="{B31A4152-41DD-4506-9817-F72B17EF62D3}"/>
    <dgm:cxn modelId="{DFA1F001-0AE3-4232-9D09-63AA3964FB24}" type="presOf" srcId="{E8BC724E-54F0-44E2-BB85-CB23DABEF806}" destId="{5A084EFB-1256-4510-82FB-B91945FCA68F}" srcOrd="0" destOrd="0" presId="urn:microsoft.com/office/officeart/2005/8/layout/chevron2"/>
    <dgm:cxn modelId="{2C625EA6-2495-47A1-9D05-6C2D2EB60537}" srcId="{07348A78-A19B-4B93-9D9F-4D89C95D4D84}" destId="{27BDDE11-F4C5-4CF7-815C-8A68DEE8A31E}" srcOrd="4" destOrd="0" parTransId="{FDDA5A56-417B-41ED-8676-40A9A87C5F13}" sibTransId="{1534B9ED-11F1-4CCF-BB32-08C5A13DC596}"/>
    <dgm:cxn modelId="{242ED9FF-C932-4CBF-861C-BF83E63B7360}" srcId="{9AEE8B7D-67AC-4B0A-954D-9EF766945AD1}" destId="{7E8BF32A-55A0-44F0-8628-29ECDE2B6B2B}" srcOrd="0" destOrd="0" parTransId="{FA72D06D-3512-4E08-98DA-1FC129687B0D}" sibTransId="{80539B15-21B6-47D1-B285-21F07D68A4A6}"/>
    <dgm:cxn modelId="{2DD11F00-EF7C-44BD-A2E6-58DB98A09C8F}" srcId="{27BDDE11-F4C5-4CF7-815C-8A68DEE8A31E}" destId="{115F74E1-1EA2-4616-8861-DC3F144BB0A9}" srcOrd="2" destOrd="0" parTransId="{0E64E13D-EFD7-4758-AA34-A09D7AC413C0}" sibTransId="{5A0A2E30-054B-4234-B2E8-3D808048F5BF}"/>
    <dgm:cxn modelId="{55E47D75-8600-4207-B16E-E7AF9A875D60}" type="presOf" srcId="{AF0DC1D1-F50D-43B1-9B81-69065A68E8F3}" destId="{D4CCB605-FB30-469F-A7D5-3D5059E7BE62}" srcOrd="0" destOrd="0" presId="urn:microsoft.com/office/officeart/2005/8/layout/chevron2"/>
    <dgm:cxn modelId="{78ECF813-338E-4465-A201-17BB6883ED13}" srcId="{D9A25B8E-CDDE-4C12-939E-E1014F5B39C5}" destId="{0A8F578B-D268-4233-9125-CB52F2A000D7}" srcOrd="1" destOrd="0" parTransId="{488A9753-BE09-4B1E-A6F6-55579FC71341}" sibTransId="{A026A7C9-ECEF-448A-85F1-748D411C3767}"/>
    <dgm:cxn modelId="{DEAC19C1-8482-4D81-8BCA-053046C1D947}" type="presOf" srcId="{614590E2-ECB2-4C6A-AC3A-8FC6AF97DC28}" destId="{D4CCB605-FB30-469F-A7D5-3D5059E7BE62}" srcOrd="0" destOrd="1" presId="urn:microsoft.com/office/officeart/2005/8/layout/chevron2"/>
    <dgm:cxn modelId="{340F0C95-DE2B-46FE-80EB-DD1CBE0B33E4}" type="presOf" srcId="{9AEE8B7D-67AC-4B0A-954D-9EF766945AD1}" destId="{822811BC-F775-4D6D-B185-5712B45C47E9}" srcOrd="0" destOrd="0" presId="urn:microsoft.com/office/officeart/2005/8/layout/chevron2"/>
    <dgm:cxn modelId="{612FC546-70DA-40FD-A85D-15B1223AE198}" type="presOf" srcId="{07348A78-A19B-4B93-9D9F-4D89C95D4D84}" destId="{37B68E2B-FE44-409D-8A08-8D7FF4CF7F59}" srcOrd="0" destOrd="0" presId="urn:microsoft.com/office/officeart/2005/8/layout/chevron2"/>
    <dgm:cxn modelId="{ED2BE448-4D2F-44A4-9FC8-92D222FAB33D}" srcId="{1EAB081A-3C1A-49F3-9157-B6F647B71E43}" destId="{A68AE999-48B8-454C-BD32-D33D8AF001B7}" srcOrd="1" destOrd="0" parTransId="{EE700E5D-42DC-40D9-991C-FEDC39961F25}" sibTransId="{F391C1F7-D1D5-4511-AD1C-4E371930F35E}"/>
    <dgm:cxn modelId="{1B71E311-A2A1-4D2F-8A95-6DD840FB636D}" type="presOf" srcId="{0A8F578B-D268-4233-9125-CB52F2A000D7}" destId="{5A084EFB-1256-4510-82FB-B91945FCA68F}" srcOrd="0" destOrd="1" presId="urn:microsoft.com/office/officeart/2005/8/layout/chevron2"/>
    <dgm:cxn modelId="{4094198C-57C1-47A2-879B-BFF6F6AB50EE}" srcId="{1EAB081A-3C1A-49F3-9157-B6F647B71E43}" destId="{EB8EFF81-476F-4784-ABC9-6A7D9AE238F0}" srcOrd="0" destOrd="0" parTransId="{47AB72F2-B9A5-4F0C-A281-59A1C25DB771}" sibTransId="{BCD1A9CA-8630-4F1E-956C-8492F1103FFF}"/>
    <dgm:cxn modelId="{59FF9542-858C-4CBB-B0F4-CD92795480CD}" srcId="{D4C17E21-4DDB-4A43-B066-AA63E293D470}" destId="{94F3A996-0D9C-4C70-BD30-E694EAF0FC30}" srcOrd="0" destOrd="0" parTransId="{293745D9-8767-4FE7-8C6C-19163D7F27B8}" sibTransId="{34EEF08E-F0A9-4BAD-B703-A793CD1F3D5A}"/>
    <dgm:cxn modelId="{5DAB9D62-62B6-485E-B047-7A75294DDC5E}" type="presOf" srcId="{D4C17E21-4DDB-4A43-B066-AA63E293D470}" destId="{715FBCD6-F27C-4CC2-AD7A-0CF989890606}" srcOrd="0" destOrd="0" presId="urn:microsoft.com/office/officeart/2005/8/layout/chevron2"/>
    <dgm:cxn modelId="{E08762BB-DD05-4342-9F9D-9B4604684F11}" type="presOf" srcId="{27BDDE11-F4C5-4CF7-815C-8A68DEE8A31E}" destId="{0B88E776-C626-48FE-A293-2FA6B71EA3F6}" srcOrd="0" destOrd="0" presId="urn:microsoft.com/office/officeart/2005/8/layout/chevron2"/>
    <dgm:cxn modelId="{4F1A65CE-7F08-468F-B8F7-BB533C5F993D}" srcId="{9AEE8B7D-67AC-4B0A-954D-9EF766945AD1}" destId="{EE37AD28-B8BB-47E4-B871-6A3624CE0989}" srcOrd="1" destOrd="0" parTransId="{1FE99E3D-FE0D-45ED-869A-12E832051212}" sibTransId="{5B7E68B1-41EB-419B-A9F5-DD8635F109D3}"/>
    <dgm:cxn modelId="{1C1D8BAE-A2CA-440A-9DC3-8A223345B242}" type="presOf" srcId="{A68AE999-48B8-454C-BD32-D33D8AF001B7}" destId="{1E00C279-07E8-4759-AE74-27C20A17387A}" srcOrd="0" destOrd="1" presId="urn:microsoft.com/office/officeart/2005/8/layout/chevron2"/>
    <dgm:cxn modelId="{CF443196-D0E3-410F-B8A4-746141773902}" type="presOf" srcId="{EE37AD28-B8BB-47E4-B871-6A3624CE0989}" destId="{1561816A-CE99-4D48-88C0-63474114F0B7}" srcOrd="0" destOrd="1" presId="urn:microsoft.com/office/officeart/2005/8/layout/chevron2"/>
    <dgm:cxn modelId="{E51C7603-B659-4930-B599-B67AB2FD7AD8}" type="presOf" srcId="{1EAB081A-3C1A-49F3-9157-B6F647B71E43}" destId="{3E0BB4A4-4731-4EF4-92F6-18097C9BC32C}" srcOrd="0" destOrd="0" presId="urn:microsoft.com/office/officeart/2005/8/layout/chevron2"/>
    <dgm:cxn modelId="{016F6289-59CC-45F7-BA5E-BFB40F1271CC}" type="presOf" srcId="{94F3A996-0D9C-4C70-BD30-E694EAF0FC30}" destId="{CBA10297-14C4-4E10-9124-4050D87A42B4}" srcOrd="0" destOrd="0" presId="urn:microsoft.com/office/officeart/2005/8/layout/chevron2"/>
    <dgm:cxn modelId="{F5DC4BD5-4A6E-44C9-BD7B-DE195971DBFE}" srcId="{07348A78-A19B-4B93-9D9F-4D89C95D4D84}" destId="{1EAB081A-3C1A-49F3-9157-B6F647B71E43}" srcOrd="1" destOrd="0" parTransId="{1091F512-4EF2-40A3-AE9A-90B0C29B8DFE}" sibTransId="{FA39C4A4-C67D-4D4F-B4FC-98BDB3594554}"/>
    <dgm:cxn modelId="{36CAE68A-C472-4E11-8BB6-C566DAE9381F}" srcId="{D9A25B8E-CDDE-4C12-939E-E1014F5B39C5}" destId="{E8BC724E-54F0-44E2-BB85-CB23DABEF806}" srcOrd="0" destOrd="0" parTransId="{EE29F801-9A77-4EE5-898F-68E9986494B3}" sibTransId="{E2A03D66-D416-4816-A158-1F7BEA064679}"/>
    <dgm:cxn modelId="{7A504123-F641-4C35-AC84-98F6BB63E7D7}" srcId="{D4C17E21-4DDB-4A43-B066-AA63E293D470}" destId="{C065C75C-E499-418D-AE42-AAF7CEB3640A}" srcOrd="1" destOrd="0" parTransId="{B709EEBE-F4C2-49B7-81E7-054144AC56B7}" sibTransId="{1CCFE96A-45D3-4424-B99A-68CFD57B89A5}"/>
    <dgm:cxn modelId="{6FCAC29F-310B-4AB2-93F8-83F6E45A80B3}" srcId="{07348A78-A19B-4B93-9D9F-4D89C95D4D84}" destId="{D4C17E21-4DDB-4A43-B066-AA63E293D470}" srcOrd="2" destOrd="0" parTransId="{E57D2078-A123-4EDC-A59F-CD78ED1A5472}" sibTransId="{58757DEA-2DF0-47BC-A3A6-2FF0C669728F}"/>
    <dgm:cxn modelId="{FDA426D0-A172-4139-9C17-6C0F65AD60EE}" type="presParOf" srcId="{37B68E2B-FE44-409D-8A08-8D7FF4CF7F59}" destId="{6B403AAA-9651-413B-8963-148E5EE4D4BC}" srcOrd="0" destOrd="0" presId="urn:microsoft.com/office/officeart/2005/8/layout/chevron2"/>
    <dgm:cxn modelId="{E194B852-0E64-4049-B1D3-ED542F39A878}" type="presParOf" srcId="{6B403AAA-9651-413B-8963-148E5EE4D4BC}" destId="{822811BC-F775-4D6D-B185-5712B45C47E9}" srcOrd="0" destOrd="0" presId="urn:microsoft.com/office/officeart/2005/8/layout/chevron2"/>
    <dgm:cxn modelId="{D83F1240-7310-43E7-8191-54771A988626}" type="presParOf" srcId="{6B403AAA-9651-413B-8963-148E5EE4D4BC}" destId="{1561816A-CE99-4D48-88C0-63474114F0B7}" srcOrd="1" destOrd="0" presId="urn:microsoft.com/office/officeart/2005/8/layout/chevron2"/>
    <dgm:cxn modelId="{598DE220-23DA-48ED-9228-32C4FF884A06}" type="presParOf" srcId="{37B68E2B-FE44-409D-8A08-8D7FF4CF7F59}" destId="{6E4CCFBC-4BE2-4E81-BB84-F446789392A0}" srcOrd="1" destOrd="0" presId="urn:microsoft.com/office/officeart/2005/8/layout/chevron2"/>
    <dgm:cxn modelId="{FB37ADCA-D6D8-4F40-852A-79FD88A4A325}" type="presParOf" srcId="{37B68E2B-FE44-409D-8A08-8D7FF4CF7F59}" destId="{98F5D196-FE09-416B-9202-FD4861F90417}" srcOrd="2" destOrd="0" presId="urn:microsoft.com/office/officeart/2005/8/layout/chevron2"/>
    <dgm:cxn modelId="{1619FB7D-F581-4200-91F0-01255E9D56B1}" type="presParOf" srcId="{98F5D196-FE09-416B-9202-FD4861F90417}" destId="{3E0BB4A4-4731-4EF4-92F6-18097C9BC32C}" srcOrd="0" destOrd="0" presId="urn:microsoft.com/office/officeart/2005/8/layout/chevron2"/>
    <dgm:cxn modelId="{ACAC1D6A-047B-42A3-9ED9-0A643931B9D5}" type="presParOf" srcId="{98F5D196-FE09-416B-9202-FD4861F90417}" destId="{1E00C279-07E8-4759-AE74-27C20A17387A}" srcOrd="1" destOrd="0" presId="urn:microsoft.com/office/officeart/2005/8/layout/chevron2"/>
    <dgm:cxn modelId="{498D423E-8D23-46F2-9797-1F254CB35C14}" type="presParOf" srcId="{37B68E2B-FE44-409D-8A08-8D7FF4CF7F59}" destId="{5B7A4920-B80C-4BFA-9480-4FB73C23387D}" srcOrd="3" destOrd="0" presId="urn:microsoft.com/office/officeart/2005/8/layout/chevron2"/>
    <dgm:cxn modelId="{99433666-16EC-4795-9A8E-44047F1AB057}" type="presParOf" srcId="{37B68E2B-FE44-409D-8A08-8D7FF4CF7F59}" destId="{A3BAD7E7-1883-4F2D-83D3-DE7CCC187594}" srcOrd="4" destOrd="0" presId="urn:microsoft.com/office/officeart/2005/8/layout/chevron2"/>
    <dgm:cxn modelId="{F222427E-6F7D-455D-B748-E629B0A6CECD}" type="presParOf" srcId="{A3BAD7E7-1883-4F2D-83D3-DE7CCC187594}" destId="{715FBCD6-F27C-4CC2-AD7A-0CF989890606}" srcOrd="0" destOrd="0" presId="urn:microsoft.com/office/officeart/2005/8/layout/chevron2"/>
    <dgm:cxn modelId="{918BBBB0-2339-4A17-BE55-9F1C67931B2D}" type="presParOf" srcId="{A3BAD7E7-1883-4F2D-83D3-DE7CCC187594}" destId="{CBA10297-14C4-4E10-9124-4050D87A42B4}" srcOrd="1" destOrd="0" presId="urn:microsoft.com/office/officeart/2005/8/layout/chevron2"/>
    <dgm:cxn modelId="{B307078A-28FD-45D2-BE68-C85686A1BB57}" type="presParOf" srcId="{37B68E2B-FE44-409D-8A08-8D7FF4CF7F59}" destId="{3BF00E72-F981-433B-9E1F-CA9D85262B0F}" srcOrd="5" destOrd="0" presId="urn:microsoft.com/office/officeart/2005/8/layout/chevron2"/>
    <dgm:cxn modelId="{F91A3B2A-64E2-4CAB-9B02-26FC175C324D}" type="presParOf" srcId="{37B68E2B-FE44-409D-8A08-8D7FF4CF7F59}" destId="{20568E14-CDA0-4650-8A0B-D80A7CD3ECC1}" srcOrd="6" destOrd="0" presId="urn:microsoft.com/office/officeart/2005/8/layout/chevron2"/>
    <dgm:cxn modelId="{5918A5FC-704C-4838-881F-E3DF966D2265}" type="presParOf" srcId="{20568E14-CDA0-4650-8A0B-D80A7CD3ECC1}" destId="{75745208-038A-4A63-A4B8-F547C7A11832}" srcOrd="0" destOrd="0" presId="urn:microsoft.com/office/officeart/2005/8/layout/chevron2"/>
    <dgm:cxn modelId="{44BB33C1-4FAB-462C-B7D1-3C8D14C452D8}" type="presParOf" srcId="{20568E14-CDA0-4650-8A0B-D80A7CD3ECC1}" destId="{5A084EFB-1256-4510-82FB-B91945FCA68F}" srcOrd="1" destOrd="0" presId="urn:microsoft.com/office/officeart/2005/8/layout/chevron2"/>
    <dgm:cxn modelId="{08D2A688-74B6-4F14-AFE9-1D908A543A7C}" type="presParOf" srcId="{37B68E2B-FE44-409D-8A08-8D7FF4CF7F59}" destId="{0468C43D-3466-4CD5-8EDE-A8E1B88F27AF}" srcOrd="7" destOrd="0" presId="urn:microsoft.com/office/officeart/2005/8/layout/chevron2"/>
    <dgm:cxn modelId="{ACBF4323-5770-44F7-988D-089EC4BF7AE4}" type="presParOf" srcId="{37B68E2B-FE44-409D-8A08-8D7FF4CF7F59}" destId="{B1146B1F-7AE9-4A38-8691-193D218B9DE8}" srcOrd="8" destOrd="0" presId="urn:microsoft.com/office/officeart/2005/8/layout/chevron2"/>
    <dgm:cxn modelId="{FFE28DF3-FFA9-4D36-9C8B-81FF7548F079}" type="presParOf" srcId="{B1146B1F-7AE9-4A38-8691-193D218B9DE8}" destId="{0B88E776-C626-48FE-A293-2FA6B71EA3F6}" srcOrd="0" destOrd="0" presId="urn:microsoft.com/office/officeart/2005/8/layout/chevron2"/>
    <dgm:cxn modelId="{D3EAE235-1483-4A82-ACA0-772B31D343BD}" type="presParOf" srcId="{B1146B1F-7AE9-4A38-8691-193D218B9DE8}" destId="{D4CCB605-FB30-469F-A7D5-3D5059E7BE6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CB3C32-A316-43D4-9F83-B0A41E53622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E3FA4E2-5497-4410-90CA-74530A9DC267}">
      <dgm:prSet custT="1"/>
      <dgm:spPr/>
      <dgm:t>
        <a:bodyPr/>
        <a:lstStyle/>
        <a:p>
          <a:pPr algn="just" defTabSz="463550" rtl="0"/>
          <a:r>
            <a:rPr lang="mn-MN" sz="2000" b="1" dirty="0" smtClean="0">
              <a:latin typeface="Arial" panose="020B0604020202020204" pitchFamily="34" charset="0"/>
              <a:cs typeface="Arial" panose="020B0604020202020204" pitchFamily="34" charset="0"/>
            </a:rPr>
            <a:t>1.	</a:t>
          </a:r>
          <a:r>
            <a:rPr lang="mn-MN" sz="1600" dirty="0" smtClean="0">
              <a:latin typeface="Arial" panose="020B0604020202020204" pitchFamily="34" charset="0"/>
              <a:cs typeface="Arial" panose="020B0604020202020204" pitchFamily="34" charset="0"/>
            </a:rPr>
            <a:t>“</a:t>
          </a:r>
          <a:r>
            <a:rPr lang="en-US" sz="1600" dirty="0" smtClean="0">
              <a:latin typeface="Arial" panose="020B0604020202020204" pitchFamily="34" charset="0"/>
              <a:cs typeface="Arial" panose="020B0604020202020204" pitchFamily="34" charset="0"/>
            </a:rPr>
            <a:t>RCH</a:t>
          </a:r>
          <a:r>
            <a:rPr lang="mn-MN" sz="1600" dirty="0" smtClean="0">
              <a:latin typeface="Arial" panose="020B0604020202020204" pitchFamily="34" charset="0"/>
              <a:cs typeface="Arial" panose="020B0604020202020204" pitchFamily="34" charset="0"/>
            </a:rPr>
            <a:t>” программд “Судлагдсан байдал”, “Сэргээн засварласан”, “Хуулбар хийсэн”, “Шилжилт хөдөлгөөн”-д орсон үзмэрүүдийнхээ мэдээллийг цаг тухай бүрд нь бүрэн оруулах, </a:t>
          </a:r>
          <a:r>
            <a:rPr lang="mn-MN" sz="1600" dirty="0" smtClean="0">
              <a:latin typeface="Arial" panose="020B0604020202020204" pitchFamily="34" charset="0"/>
              <a:cs typeface="Arial" panose="020B0604020202020204" pitchFamily="34" charset="0"/>
            </a:rPr>
            <a:t>бүрэн оруулсан эсэхэд </a:t>
          </a:r>
          <a:r>
            <a:rPr lang="mn-MN" sz="1600" dirty="0" smtClean="0">
              <a:latin typeface="Arial" panose="020B0604020202020204" pitchFamily="34" charset="0"/>
              <a:cs typeface="Arial" panose="020B0604020202020204" pitchFamily="34" charset="0"/>
            </a:rPr>
            <a:t>хяналт тавьж  ажиллана. </a:t>
          </a:r>
          <a:endParaRPr lang="en-US" sz="1600" dirty="0">
            <a:latin typeface="Arial" panose="020B0604020202020204" pitchFamily="34" charset="0"/>
            <a:cs typeface="Arial" panose="020B0604020202020204" pitchFamily="34" charset="0"/>
          </a:endParaRPr>
        </a:p>
      </dgm:t>
    </dgm:pt>
    <dgm:pt modelId="{AE410395-99A1-4CEA-B9B0-A8A8E6384FE6}" type="parTrans" cxnId="{F1714394-22E7-42F0-B230-32C6C38CF0C0}">
      <dgm:prSet/>
      <dgm:spPr/>
      <dgm:t>
        <a:bodyPr/>
        <a:lstStyle/>
        <a:p>
          <a:endParaRPr lang="en-US"/>
        </a:p>
      </dgm:t>
    </dgm:pt>
    <dgm:pt modelId="{6CDDF6E6-7D2A-4F68-8E34-7006845EC924}" type="sibTrans" cxnId="{F1714394-22E7-42F0-B230-32C6C38CF0C0}">
      <dgm:prSet/>
      <dgm:spPr/>
      <dgm:t>
        <a:bodyPr/>
        <a:lstStyle/>
        <a:p>
          <a:endParaRPr lang="en-US"/>
        </a:p>
      </dgm:t>
    </dgm:pt>
    <dgm:pt modelId="{4A59EACC-4DF4-4B22-8BA9-EF2815D3F8C0}">
      <dgm:prSet custT="1"/>
      <dgm:spPr/>
      <dgm:t>
        <a:bodyPr/>
        <a:lstStyle/>
        <a:p>
          <a:pPr algn="just" defTabSz="463550" rtl="0"/>
          <a:r>
            <a:rPr lang="mn-MN" sz="2000" b="1" dirty="0" smtClean="0">
              <a:latin typeface="Arial" panose="020B0604020202020204" pitchFamily="34" charset="0"/>
              <a:cs typeface="Arial" panose="020B0604020202020204" pitchFamily="34" charset="0"/>
            </a:rPr>
            <a:t>2. </a:t>
          </a:r>
          <a:r>
            <a:rPr lang="mn-MN" sz="1600" b="1" dirty="0" smtClean="0">
              <a:latin typeface="Arial" panose="020B0604020202020204" pitchFamily="34" charset="0"/>
              <a:cs typeface="Arial" panose="020B0604020202020204" pitchFamily="34" charset="0"/>
            </a:rPr>
            <a:t>	</a:t>
          </a:r>
          <a:r>
            <a:rPr lang="mn-MN" sz="1600" dirty="0" smtClean="0">
              <a:latin typeface="Arial" panose="020B0604020202020204" pitchFamily="34" charset="0"/>
              <a:cs typeface="Arial" panose="020B0604020202020204" pitchFamily="34" charset="0"/>
            </a:rPr>
            <a:t>2021 онд багтааж музейгээсээ дутсан, солигдсон бүх үзмэрүүдийнхээ мэдээллийг “</a:t>
          </a:r>
          <a:r>
            <a:rPr lang="en-US" sz="1600" dirty="0" smtClean="0">
              <a:latin typeface="Arial" panose="020B0604020202020204" pitchFamily="34" charset="0"/>
              <a:cs typeface="Arial" panose="020B0604020202020204" pitchFamily="34" charset="0"/>
            </a:rPr>
            <a:t>Register</a:t>
          </a:r>
          <a:r>
            <a:rPr lang="mn-MN" sz="1600" dirty="0" smtClean="0">
              <a:latin typeface="Arial" panose="020B0604020202020204" pitchFamily="34" charset="0"/>
              <a:cs typeface="Arial" panose="020B0604020202020204" pitchFamily="34" charset="0"/>
            </a:rPr>
            <a:t>”</a:t>
          </a:r>
          <a:r>
            <a:rPr lang="en-US" sz="1600" dirty="0" smtClean="0">
              <a:latin typeface="Arial" panose="020B0604020202020204" pitchFamily="34" charset="0"/>
              <a:cs typeface="Arial" panose="020B0604020202020204" pitchFamily="34" charset="0"/>
            </a:rPr>
            <a:t> </a:t>
          </a:r>
          <a:r>
            <a:rPr lang="mn-MN" sz="1600" dirty="0" smtClean="0">
              <a:latin typeface="Arial" panose="020B0604020202020204" pitchFamily="34" charset="0"/>
              <a:cs typeface="Arial" panose="020B0604020202020204" pitchFamily="34" charset="0"/>
            </a:rPr>
            <a:t>программын Дутсан, Солигдсон талбаруудад бүрэн оруулах ажлыг гүйцэтгэнэ.  </a:t>
          </a:r>
        </a:p>
        <a:p>
          <a:pPr algn="just" defTabSz="463550" rtl="0"/>
          <a:r>
            <a:rPr lang="mn-MN" sz="1600" dirty="0" smtClean="0">
              <a:latin typeface="Arial" panose="020B0604020202020204" pitchFamily="34" charset="0"/>
              <a:cs typeface="Arial" panose="020B0604020202020204" pitchFamily="34" charset="0"/>
            </a:rPr>
            <a:t>	“Дутсан”, “Солигдсон” үзмэр нь “</a:t>
          </a:r>
          <a:r>
            <a:rPr lang="en-US" sz="1600" dirty="0" smtClean="0">
              <a:latin typeface="Arial" panose="020B0604020202020204" pitchFamily="34" charset="0"/>
              <a:cs typeface="Arial" panose="020B0604020202020204" pitchFamily="34" charset="0"/>
            </a:rPr>
            <a:t>RCH</a:t>
          </a:r>
          <a:r>
            <a:rPr lang="mn-MN" sz="1600" dirty="0" smtClean="0">
              <a:latin typeface="Arial" panose="020B0604020202020204" pitchFamily="34" charset="0"/>
              <a:cs typeface="Arial" panose="020B0604020202020204" pitchFamily="34" charset="0"/>
            </a:rPr>
            <a:t>”</a:t>
          </a:r>
          <a:r>
            <a:rPr lang="en-US" sz="1600" dirty="0" smtClean="0">
              <a:latin typeface="Arial" panose="020B0604020202020204" pitchFamily="34" charset="0"/>
              <a:cs typeface="Arial" panose="020B0604020202020204" pitchFamily="34" charset="0"/>
            </a:rPr>
            <a:t>-</a:t>
          </a:r>
          <a:r>
            <a:rPr lang="mn-MN" sz="1600" dirty="0" smtClean="0">
              <a:latin typeface="Arial" panose="020B0604020202020204" pitchFamily="34" charset="0"/>
              <a:cs typeface="Arial" panose="020B0604020202020204" pitchFamily="34" charset="0"/>
            </a:rPr>
            <a:t>д бүртгэгдсэн эсэхийг мөн давхар хянаж шалгана. Хэрэв </a:t>
          </a:r>
          <a:r>
            <a:rPr lang="mn-MN" sz="1600" dirty="0" smtClean="0">
              <a:latin typeface="Arial" panose="020B0604020202020204" pitchFamily="34" charset="0"/>
              <a:ea typeface="Calibri" panose="020F0502020204030204" pitchFamily="34" charset="0"/>
            </a:rPr>
            <a:t>“Дутсан”, “Солигдсон”, “Актлагдсан”, “Шилжүүлсэн” үзмэр нь “</a:t>
          </a:r>
          <a:r>
            <a:rPr lang="en-US" sz="1600" dirty="0" smtClean="0">
              <a:latin typeface="Arial" panose="020B0604020202020204" pitchFamily="34" charset="0"/>
              <a:ea typeface="Calibri" panose="020F0502020204030204" pitchFamily="34" charset="0"/>
            </a:rPr>
            <a:t>RCH</a:t>
          </a:r>
          <a:r>
            <a:rPr lang="mn-MN" sz="1600" dirty="0" smtClean="0">
              <a:latin typeface="Arial" panose="020B0604020202020204" pitchFamily="34" charset="0"/>
              <a:ea typeface="Calibri" panose="020F0502020204030204" pitchFamily="34" charset="0"/>
            </a:rPr>
            <a:t>” программд бүртгэгдсэн бол “</a:t>
          </a:r>
          <a:r>
            <a:rPr lang="en-US" sz="1600" dirty="0" smtClean="0">
              <a:latin typeface="Arial" panose="020B0604020202020204" pitchFamily="34" charset="0"/>
              <a:ea typeface="Calibri" panose="020F0502020204030204" pitchFamily="34" charset="0"/>
            </a:rPr>
            <a:t>RCH</a:t>
          </a:r>
          <a:r>
            <a:rPr lang="mn-MN" sz="1600" dirty="0" smtClean="0">
              <a:latin typeface="Arial" panose="020B0604020202020204" pitchFamily="34" charset="0"/>
              <a:ea typeface="Calibri" panose="020F0502020204030204" pitchFamily="34" charset="0"/>
            </a:rPr>
            <a:t>” программын “Товч түүх” талбарт дэлгэрэнгүй мэдээллийг оруулна. </a:t>
          </a:r>
        </a:p>
        <a:p>
          <a:pPr algn="just" defTabSz="463550" rtl="0"/>
          <a:r>
            <a:rPr lang="mn-MN" sz="1600" dirty="0" smtClean="0">
              <a:latin typeface="Arial" panose="020B0604020202020204" pitchFamily="34" charset="0"/>
              <a:cs typeface="Arial" panose="020B0604020202020204" pitchFamily="34" charset="0"/>
            </a:rPr>
            <a:t>	“Дутсан”, “Солигдсон” үзмэр нь “</a:t>
          </a:r>
          <a:r>
            <a:rPr lang="en-US" sz="1600" dirty="0" smtClean="0">
              <a:latin typeface="Arial" panose="020B0604020202020204" pitchFamily="34" charset="0"/>
              <a:cs typeface="Arial" panose="020B0604020202020204" pitchFamily="34" charset="0"/>
            </a:rPr>
            <a:t>RCH</a:t>
          </a:r>
          <a:r>
            <a:rPr lang="mn-MN" sz="1600" dirty="0" smtClean="0">
              <a:latin typeface="Arial" panose="020B0604020202020204" pitchFamily="34" charset="0"/>
              <a:cs typeface="Arial" panose="020B0604020202020204" pitchFamily="34" charset="0"/>
            </a:rPr>
            <a:t>”</a:t>
          </a:r>
          <a:r>
            <a:rPr lang="en-US" sz="1600" dirty="0" smtClean="0">
              <a:latin typeface="Arial" panose="020B0604020202020204" pitchFamily="34" charset="0"/>
              <a:cs typeface="Arial" panose="020B0604020202020204" pitchFamily="34" charset="0"/>
            </a:rPr>
            <a:t>-</a:t>
          </a:r>
          <a:r>
            <a:rPr lang="mn-MN" sz="1600" dirty="0" smtClean="0">
              <a:latin typeface="Arial" panose="020B0604020202020204" pitchFamily="34" charset="0"/>
              <a:cs typeface="Arial" panose="020B0604020202020204" pitchFamily="34" charset="0"/>
            </a:rPr>
            <a:t>д бүртгэлтэй тухай мэдээллээ Соёлын өвийн үндэсний төвд ирүүлнэ. </a:t>
          </a:r>
          <a:endParaRPr lang="en-US" sz="1600" dirty="0">
            <a:latin typeface="Arial" panose="020B0604020202020204" pitchFamily="34" charset="0"/>
            <a:cs typeface="Arial" panose="020B0604020202020204" pitchFamily="34" charset="0"/>
          </a:endParaRPr>
        </a:p>
      </dgm:t>
    </dgm:pt>
    <dgm:pt modelId="{18B639B0-D737-4FEA-B258-E1B5FDF70BF9}" type="parTrans" cxnId="{23D713FD-84F9-46B8-AEFF-DFDE2BCFF181}">
      <dgm:prSet/>
      <dgm:spPr/>
      <dgm:t>
        <a:bodyPr/>
        <a:lstStyle/>
        <a:p>
          <a:endParaRPr lang="en-US"/>
        </a:p>
      </dgm:t>
    </dgm:pt>
    <dgm:pt modelId="{8E42668F-B969-48BB-9727-1586D59259CA}" type="sibTrans" cxnId="{23D713FD-84F9-46B8-AEFF-DFDE2BCFF181}">
      <dgm:prSet/>
      <dgm:spPr/>
      <dgm:t>
        <a:bodyPr/>
        <a:lstStyle/>
        <a:p>
          <a:endParaRPr lang="en-US"/>
        </a:p>
      </dgm:t>
    </dgm:pt>
    <dgm:pt modelId="{55EF7CC4-3CBC-4447-9D6B-3A55E5AFEF10}">
      <dgm:prSet custT="1"/>
      <dgm:spPr/>
      <dgm:t>
        <a:bodyPr/>
        <a:lstStyle/>
        <a:p>
          <a:pPr algn="just" defTabSz="463550" rtl="0"/>
          <a:r>
            <a:rPr lang="mn-MN" sz="2000" b="1" dirty="0" smtClean="0">
              <a:latin typeface="Arial" panose="020B0604020202020204" pitchFamily="34" charset="0"/>
              <a:cs typeface="Arial" panose="020B0604020202020204" pitchFamily="34" charset="0"/>
            </a:rPr>
            <a:t>4. </a:t>
          </a:r>
          <a:r>
            <a:rPr lang="mn-MN" sz="1600" b="1" dirty="0" smtClean="0">
              <a:latin typeface="Arial" panose="020B0604020202020204" pitchFamily="34" charset="0"/>
              <a:cs typeface="Arial" panose="020B0604020202020204" pitchFamily="34" charset="0"/>
            </a:rPr>
            <a:t>	</a:t>
          </a:r>
          <a:r>
            <a:rPr lang="mn-MN" sz="1600" dirty="0" smtClean="0">
              <a:latin typeface="Arial" panose="020B0604020202020204" pitchFamily="34" charset="0"/>
              <a:cs typeface="Arial" panose="020B0604020202020204" pitchFamily="34" charset="0"/>
            </a:rPr>
            <a:t>Өмнөх 2007-2008, 2012-2014 оны улсын тооллогын мөрөөр хэрэгжүүлсэн хасаж актлагдсан, үндсэн хөрөнгийн ангилал сольсон, шилжүүлсэн үзмэрийн тухай мэдээллээ “Музейн сан хөмрөгийг бүртгэн баримтжуулах заавар”-ын 2.6.4 дүгээр зүйлд заасны дагуу Ерөнхий бүртгэлийн гар бичмэл дэвтэр болон цахим бүртгэлийн программын “Тайлбар” хэсэгт нөхөж бичиж оруулах ажлыг гүйцэтгэнэ.  </a:t>
          </a:r>
        </a:p>
        <a:p>
          <a:pPr algn="just" defTabSz="463550" rtl="0"/>
          <a:r>
            <a:rPr lang="mn-MN" sz="1600" dirty="0" smtClean="0">
              <a:latin typeface="Arial" panose="020B0604020202020204" pitchFamily="34" charset="0"/>
              <a:cs typeface="Arial" panose="020B0604020202020204" pitchFamily="34" charset="0"/>
            </a:rPr>
            <a:t>	Ерөнхий бүртгэлээс хасаж акталсан, үндсэн хөрөнгийн сольсон, шилжүүлсэн үзмэр нь </a:t>
          </a:r>
          <a:r>
            <a:rPr lang="en-US" sz="1600" dirty="0" smtClean="0">
              <a:latin typeface="Arial" panose="020B0604020202020204" pitchFamily="34" charset="0"/>
              <a:cs typeface="Arial" panose="020B0604020202020204" pitchFamily="34" charset="0"/>
            </a:rPr>
            <a:t>RCH</a:t>
          </a:r>
          <a:r>
            <a:rPr lang="mn-MN" sz="1600" dirty="0" smtClean="0">
              <a:latin typeface="Arial" panose="020B0604020202020204" pitchFamily="34" charset="0"/>
              <a:cs typeface="Arial" panose="020B0604020202020204" pitchFamily="34" charset="0"/>
            </a:rPr>
            <a:t> программд бүртгэгдсэн эсэхийг мөн давхар хянаж шалгана. </a:t>
          </a:r>
          <a:endParaRPr lang="en-US" sz="1600" dirty="0">
            <a:latin typeface="Arial" panose="020B0604020202020204" pitchFamily="34" charset="0"/>
            <a:cs typeface="Arial" panose="020B0604020202020204" pitchFamily="34" charset="0"/>
          </a:endParaRPr>
        </a:p>
      </dgm:t>
    </dgm:pt>
    <dgm:pt modelId="{52E9EB37-4C70-4D48-9232-91E8A2252EA5}" type="parTrans" cxnId="{4FBE1E5F-1413-4142-BFCF-7D73532D3F1F}">
      <dgm:prSet/>
      <dgm:spPr/>
      <dgm:t>
        <a:bodyPr/>
        <a:lstStyle/>
        <a:p>
          <a:endParaRPr lang="en-US"/>
        </a:p>
      </dgm:t>
    </dgm:pt>
    <dgm:pt modelId="{021CD2AA-DD7A-417B-9A7C-1589F7D4E147}" type="sibTrans" cxnId="{4FBE1E5F-1413-4142-BFCF-7D73532D3F1F}">
      <dgm:prSet/>
      <dgm:spPr/>
      <dgm:t>
        <a:bodyPr/>
        <a:lstStyle/>
        <a:p>
          <a:endParaRPr lang="en-US"/>
        </a:p>
      </dgm:t>
    </dgm:pt>
    <dgm:pt modelId="{4A1E1946-873D-449B-8F13-FC6AC0870DD0}">
      <dgm:prSet custT="1"/>
      <dgm:spPr/>
      <dgm:t>
        <a:bodyPr/>
        <a:lstStyle/>
        <a:p>
          <a:pPr algn="just" rtl="0"/>
          <a:r>
            <a:rPr lang="mn-MN" sz="2000" b="1" dirty="0" smtClean="0">
              <a:latin typeface="Arial" panose="020B0604020202020204" pitchFamily="34" charset="0"/>
              <a:cs typeface="Arial" panose="020B0604020202020204" pitchFamily="34" charset="0"/>
            </a:rPr>
            <a:t>3. </a:t>
          </a:r>
          <a:r>
            <a:rPr lang="mn-MN" sz="1600" b="0" dirty="0" smtClean="0">
              <a:latin typeface="Arial" panose="020B0604020202020204" pitchFamily="34" charset="0"/>
              <a:ea typeface="Calibri" panose="020F0502020204030204" pitchFamily="34" charset="0"/>
            </a:rPr>
            <a:t>2018-2019 оны улсын тооллогоор Ерөнхий бүртгэлд дэс залруулах, үзмэр салгаж эсхүл нэгтгэж бүртгэхээр санал гаргасан ажлаа дотооддоо зохион байгуулан гүйцэтгэж, Ерөнхий бүртгэлийн дэвтэр болон цахим программд бүртгэнэ.    </a:t>
          </a:r>
          <a:endParaRPr lang="en-US" sz="1600" b="0" dirty="0">
            <a:latin typeface="Arial" panose="020B0604020202020204" pitchFamily="34" charset="0"/>
            <a:cs typeface="Arial" panose="020B0604020202020204" pitchFamily="34" charset="0"/>
          </a:endParaRPr>
        </a:p>
      </dgm:t>
    </dgm:pt>
    <dgm:pt modelId="{31DCF484-14FA-4C80-89D6-C2BA2DB59CEF}" type="parTrans" cxnId="{BA7E1E53-4952-424F-97C2-715EAD11D833}">
      <dgm:prSet/>
      <dgm:spPr/>
      <dgm:t>
        <a:bodyPr/>
        <a:lstStyle/>
        <a:p>
          <a:endParaRPr lang="en-US"/>
        </a:p>
      </dgm:t>
    </dgm:pt>
    <dgm:pt modelId="{2AB0B107-436F-406C-880A-D64C86F90516}" type="sibTrans" cxnId="{BA7E1E53-4952-424F-97C2-715EAD11D833}">
      <dgm:prSet/>
      <dgm:spPr/>
      <dgm:t>
        <a:bodyPr/>
        <a:lstStyle/>
        <a:p>
          <a:endParaRPr lang="en-US"/>
        </a:p>
      </dgm:t>
    </dgm:pt>
    <dgm:pt modelId="{A9AAC9BD-7E91-4BD5-B282-FB3799EC644A}" type="pres">
      <dgm:prSet presAssocID="{E9CB3C32-A316-43D4-9F83-B0A41E53622B}" presName="Name0" presStyleCnt="0">
        <dgm:presLayoutVars>
          <dgm:dir/>
          <dgm:animLvl val="lvl"/>
          <dgm:resizeHandles val="exact"/>
        </dgm:presLayoutVars>
      </dgm:prSet>
      <dgm:spPr/>
      <dgm:t>
        <a:bodyPr/>
        <a:lstStyle/>
        <a:p>
          <a:endParaRPr lang="en-US"/>
        </a:p>
      </dgm:t>
    </dgm:pt>
    <dgm:pt modelId="{7CDAE67F-E4E3-4A43-85FE-6CA3C62A2F6D}" type="pres">
      <dgm:prSet presAssocID="{4E3FA4E2-5497-4410-90CA-74530A9DC267}" presName="linNode" presStyleCnt="0"/>
      <dgm:spPr/>
    </dgm:pt>
    <dgm:pt modelId="{B262A28A-38C3-4A67-BC76-5F1835CE5DDD}" type="pres">
      <dgm:prSet presAssocID="{4E3FA4E2-5497-4410-90CA-74530A9DC267}" presName="parentText" presStyleLbl="node1" presStyleIdx="0" presStyleCnt="4" custScaleX="277778" custScaleY="50758" custLinFactNeighborX="-136" custLinFactNeighborY="-4503">
        <dgm:presLayoutVars>
          <dgm:chMax val="1"/>
          <dgm:bulletEnabled val="1"/>
        </dgm:presLayoutVars>
      </dgm:prSet>
      <dgm:spPr/>
      <dgm:t>
        <a:bodyPr/>
        <a:lstStyle/>
        <a:p>
          <a:endParaRPr lang="en-US"/>
        </a:p>
      </dgm:t>
    </dgm:pt>
    <dgm:pt modelId="{D53899ED-D199-4043-A25B-BC27901C0705}" type="pres">
      <dgm:prSet presAssocID="{6CDDF6E6-7D2A-4F68-8E34-7006845EC924}" presName="sp" presStyleCnt="0"/>
      <dgm:spPr/>
    </dgm:pt>
    <dgm:pt modelId="{650DC775-1200-4C05-B313-5D80381646FD}" type="pres">
      <dgm:prSet presAssocID="{4A59EACC-4DF4-4B22-8BA9-EF2815D3F8C0}" presName="linNode" presStyleCnt="0"/>
      <dgm:spPr/>
    </dgm:pt>
    <dgm:pt modelId="{DC85DA80-67F6-4205-93D2-54F9F0F85428}" type="pres">
      <dgm:prSet presAssocID="{4A59EACC-4DF4-4B22-8BA9-EF2815D3F8C0}" presName="parentText" presStyleLbl="node1" presStyleIdx="1" presStyleCnt="4" custScaleX="277778" custScaleY="128172" custLinFactNeighborY="-3663">
        <dgm:presLayoutVars>
          <dgm:chMax val="1"/>
          <dgm:bulletEnabled val="1"/>
        </dgm:presLayoutVars>
      </dgm:prSet>
      <dgm:spPr/>
      <dgm:t>
        <a:bodyPr/>
        <a:lstStyle/>
        <a:p>
          <a:endParaRPr lang="en-US"/>
        </a:p>
      </dgm:t>
    </dgm:pt>
    <dgm:pt modelId="{1F52FB9E-FEB0-48AA-A9B7-4F7B7381DD94}" type="pres">
      <dgm:prSet presAssocID="{8E42668F-B969-48BB-9727-1586D59259CA}" presName="sp" presStyleCnt="0"/>
      <dgm:spPr/>
    </dgm:pt>
    <dgm:pt modelId="{9C7D7186-D57C-49F5-BEC3-4E2BD85F9A7E}" type="pres">
      <dgm:prSet presAssocID="{4A1E1946-873D-449B-8F13-FC6AC0870DD0}" presName="linNode" presStyleCnt="0"/>
      <dgm:spPr/>
    </dgm:pt>
    <dgm:pt modelId="{5BFF45E0-0F1D-4164-BAA1-D1383F1F431C}" type="pres">
      <dgm:prSet presAssocID="{4A1E1946-873D-449B-8F13-FC6AC0870DD0}" presName="parentText" presStyleLbl="node1" presStyleIdx="2" presStyleCnt="4" custScaleX="277778" custScaleY="57763" custLinFactNeighborY="-6223">
        <dgm:presLayoutVars>
          <dgm:chMax val="1"/>
          <dgm:bulletEnabled val="1"/>
        </dgm:presLayoutVars>
      </dgm:prSet>
      <dgm:spPr/>
      <dgm:t>
        <a:bodyPr/>
        <a:lstStyle/>
        <a:p>
          <a:endParaRPr lang="en-US"/>
        </a:p>
      </dgm:t>
    </dgm:pt>
    <dgm:pt modelId="{88F83B3E-2DFE-4E51-9648-85279A092BE1}" type="pres">
      <dgm:prSet presAssocID="{2AB0B107-436F-406C-880A-D64C86F90516}" presName="sp" presStyleCnt="0"/>
      <dgm:spPr/>
    </dgm:pt>
    <dgm:pt modelId="{E09F9078-EA14-434D-8D41-1FF12F048E91}" type="pres">
      <dgm:prSet presAssocID="{55EF7CC4-3CBC-4447-9D6B-3A55E5AFEF10}" presName="linNode" presStyleCnt="0"/>
      <dgm:spPr/>
    </dgm:pt>
    <dgm:pt modelId="{B51DB354-8FF7-459E-A918-81B29A687B5E}" type="pres">
      <dgm:prSet presAssocID="{55EF7CC4-3CBC-4447-9D6B-3A55E5AFEF10}" presName="parentText" presStyleLbl="node1" presStyleIdx="3" presStyleCnt="4" custScaleX="277778" custScaleY="96307" custLinFactNeighborX="-136" custLinFactNeighborY="-8033">
        <dgm:presLayoutVars>
          <dgm:chMax val="1"/>
          <dgm:bulletEnabled val="1"/>
        </dgm:presLayoutVars>
      </dgm:prSet>
      <dgm:spPr/>
      <dgm:t>
        <a:bodyPr/>
        <a:lstStyle/>
        <a:p>
          <a:endParaRPr lang="en-US"/>
        </a:p>
      </dgm:t>
    </dgm:pt>
  </dgm:ptLst>
  <dgm:cxnLst>
    <dgm:cxn modelId="{F1714394-22E7-42F0-B230-32C6C38CF0C0}" srcId="{E9CB3C32-A316-43D4-9F83-B0A41E53622B}" destId="{4E3FA4E2-5497-4410-90CA-74530A9DC267}" srcOrd="0" destOrd="0" parTransId="{AE410395-99A1-4CEA-B9B0-A8A8E6384FE6}" sibTransId="{6CDDF6E6-7D2A-4F68-8E34-7006845EC924}"/>
    <dgm:cxn modelId="{CD051824-B7C6-46F4-BE5A-7DAF2EFFF28B}" type="presOf" srcId="{55EF7CC4-3CBC-4447-9D6B-3A55E5AFEF10}" destId="{B51DB354-8FF7-459E-A918-81B29A687B5E}" srcOrd="0" destOrd="0" presId="urn:microsoft.com/office/officeart/2005/8/layout/vList5"/>
    <dgm:cxn modelId="{234D3B6A-DD68-4533-99E4-CD736B89986B}" type="presOf" srcId="{E9CB3C32-A316-43D4-9F83-B0A41E53622B}" destId="{A9AAC9BD-7E91-4BD5-B282-FB3799EC644A}" srcOrd="0" destOrd="0" presId="urn:microsoft.com/office/officeart/2005/8/layout/vList5"/>
    <dgm:cxn modelId="{23D713FD-84F9-46B8-AEFF-DFDE2BCFF181}" srcId="{E9CB3C32-A316-43D4-9F83-B0A41E53622B}" destId="{4A59EACC-4DF4-4B22-8BA9-EF2815D3F8C0}" srcOrd="1" destOrd="0" parTransId="{18B639B0-D737-4FEA-B258-E1B5FDF70BF9}" sibTransId="{8E42668F-B969-48BB-9727-1586D59259CA}"/>
    <dgm:cxn modelId="{BA7E1E53-4952-424F-97C2-715EAD11D833}" srcId="{E9CB3C32-A316-43D4-9F83-B0A41E53622B}" destId="{4A1E1946-873D-449B-8F13-FC6AC0870DD0}" srcOrd="2" destOrd="0" parTransId="{31DCF484-14FA-4C80-89D6-C2BA2DB59CEF}" sibTransId="{2AB0B107-436F-406C-880A-D64C86F90516}"/>
    <dgm:cxn modelId="{B05CE7F3-543A-4E0E-BB15-58E771C02EDD}" type="presOf" srcId="{4A1E1946-873D-449B-8F13-FC6AC0870DD0}" destId="{5BFF45E0-0F1D-4164-BAA1-D1383F1F431C}" srcOrd="0" destOrd="0" presId="urn:microsoft.com/office/officeart/2005/8/layout/vList5"/>
    <dgm:cxn modelId="{4FBE1E5F-1413-4142-BFCF-7D73532D3F1F}" srcId="{E9CB3C32-A316-43D4-9F83-B0A41E53622B}" destId="{55EF7CC4-3CBC-4447-9D6B-3A55E5AFEF10}" srcOrd="3" destOrd="0" parTransId="{52E9EB37-4C70-4D48-9232-91E8A2252EA5}" sibTransId="{021CD2AA-DD7A-417B-9A7C-1589F7D4E147}"/>
    <dgm:cxn modelId="{0A935C62-153B-4447-A42F-8E84D9DEE061}" type="presOf" srcId="{4E3FA4E2-5497-4410-90CA-74530A9DC267}" destId="{B262A28A-38C3-4A67-BC76-5F1835CE5DDD}" srcOrd="0" destOrd="0" presId="urn:microsoft.com/office/officeart/2005/8/layout/vList5"/>
    <dgm:cxn modelId="{6271EF75-D575-4BFC-B68F-37EFC9514E35}" type="presOf" srcId="{4A59EACC-4DF4-4B22-8BA9-EF2815D3F8C0}" destId="{DC85DA80-67F6-4205-93D2-54F9F0F85428}" srcOrd="0" destOrd="0" presId="urn:microsoft.com/office/officeart/2005/8/layout/vList5"/>
    <dgm:cxn modelId="{DF262815-CA85-407D-BBE3-8C540F68E586}" type="presParOf" srcId="{A9AAC9BD-7E91-4BD5-B282-FB3799EC644A}" destId="{7CDAE67F-E4E3-4A43-85FE-6CA3C62A2F6D}" srcOrd="0" destOrd="0" presId="urn:microsoft.com/office/officeart/2005/8/layout/vList5"/>
    <dgm:cxn modelId="{0AF45D06-8EFD-4775-A19A-478B3E9F3240}" type="presParOf" srcId="{7CDAE67F-E4E3-4A43-85FE-6CA3C62A2F6D}" destId="{B262A28A-38C3-4A67-BC76-5F1835CE5DDD}" srcOrd="0" destOrd="0" presId="urn:microsoft.com/office/officeart/2005/8/layout/vList5"/>
    <dgm:cxn modelId="{2677A80D-DF29-4991-97DF-F85AB7F66E4B}" type="presParOf" srcId="{A9AAC9BD-7E91-4BD5-B282-FB3799EC644A}" destId="{D53899ED-D199-4043-A25B-BC27901C0705}" srcOrd="1" destOrd="0" presId="urn:microsoft.com/office/officeart/2005/8/layout/vList5"/>
    <dgm:cxn modelId="{B5FE8A73-8DD3-414B-AC7B-E3A128466512}" type="presParOf" srcId="{A9AAC9BD-7E91-4BD5-B282-FB3799EC644A}" destId="{650DC775-1200-4C05-B313-5D80381646FD}" srcOrd="2" destOrd="0" presId="urn:microsoft.com/office/officeart/2005/8/layout/vList5"/>
    <dgm:cxn modelId="{2EBA8073-00AE-4D4D-A0BC-7F66439F8F1C}" type="presParOf" srcId="{650DC775-1200-4C05-B313-5D80381646FD}" destId="{DC85DA80-67F6-4205-93D2-54F9F0F85428}" srcOrd="0" destOrd="0" presId="urn:microsoft.com/office/officeart/2005/8/layout/vList5"/>
    <dgm:cxn modelId="{DAC340E0-B92F-4AB9-A301-B958FC01F565}" type="presParOf" srcId="{A9AAC9BD-7E91-4BD5-B282-FB3799EC644A}" destId="{1F52FB9E-FEB0-48AA-A9B7-4F7B7381DD94}" srcOrd="3" destOrd="0" presId="urn:microsoft.com/office/officeart/2005/8/layout/vList5"/>
    <dgm:cxn modelId="{D8279CE9-4FE4-4D7A-8C57-2452987821C8}" type="presParOf" srcId="{A9AAC9BD-7E91-4BD5-B282-FB3799EC644A}" destId="{9C7D7186-D57C-49F5-BEC3-4E2BD85F9A7E}" srcOrd="4" destOrd="0" presId="urn:microsoft.com/office/officeart/2005/8/layout/vList5"/>
    <dgm:cxn modelId="{A1B667BE-646E-42C9-A364-C4FBED5910FB}" type="presParOf" srcId="{9C7D7186-D57C-49F5-BEC3-4E2BD85F9A7E}" destId="{5BFF45E0-0F1D-4164-BAA1-D1383F1F431C}" srcOrd="0" destOrd="0" presId="urn:microsoft.com/office/officeart/2005/8/layout/vList5"/>
    <dgm:cxn modelId="{DD3A92DE-E8CD-4329-9BC9-EDA8BE634F78}" type="presParOf" srcId="{A9AAC9BD-7E91-4BD5-B282-FB3799EC644A}" destId="{88F83B3E-2DFE-4E51-9648-85279A092BE1}" srcOrd="5" destOrd="0" presId="urn:microsoft.com/office/officeart/2005/8/layout/vList5"/>
    <dgm:cxn modelId="{2509A6A2-6429-4C64-8B5A-89AD1588CF84}" type="presParOf" srcId="{A9AAC9BD-7E91-4BD5-B282-FB3799EC644A}" destId="{E09F9078-EA14-434D-8D41-1FF12F048E91}" srcOrd="6" destOrd="0" presId="urn:microsoft.com/office/officeart/2005/8/layout/vList5"/>
    <dgm:cxn modelId="{39C8DEAD-254E-40DF-90AB-AD2DF361BB65}" type="presParOf" srcId="{E09F9078-EA14-434D-8D41-1FF12F048E91}" destId="{B51DB354-8FF7-459E-A918-81B29A687B5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9CB3C32-A316-43D4-9F83-B0A41E53622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7119B55-679C-4AC2-BD83-A7FAE6DE0CA7}">
      <dgm:prSet custT="1"/>
      <dgm:spPr/>
      <dgm:t>
        <a:bodyPr/>
        <a:lstStyle/>
        <a:p>
          <a:pPr algn="just" defTabSz="463550" rtl="0"/>
          <a:r>
            <a:rPr lang="mn-MN" sz="2000" b="1" dirty="0" smtClean="0">
              <a:latin typeface="Arial" panose="020B0604020202020204" pitchFamily="34" charset="0"/>
              <a:cs typeface="Arial" panose="020B0604020202020204" pitchFamily="34" charset="0"/>
            </a:rPr>
            <a:t>6.	</a:t>
          </a:r>
          <a:r>
            <a:rPr lang="mn-MN" sz="1600" dirty="0" smtClean="0">
              <a:latin typeface="Arial" panose="020B0604020202020204" pitchFamily="34" charset="0"/>
              <a:cs typeface="Arial" panose="020B0604020202020204" pitchFamily="34" charset="0"/>
            </a:rPr>
            <a:t>Эрх бүхий байгууллагын шийдвэрээр Ерөнхий бүртгэлээс хасаж акталсан, үндсэн хөрөнгийн ангилал сольсон, шилжүүлсэн бол дараагийн ээлжит </a:t>
          </a:r>
          <a:r>
            <a:rPr lang="en-US" sz="1600" dirty="0" smtClean="0">
              <a:latin typeface="Arial" panose="020B0604020202020204" pitchFamily="34" charset="0"/>
              <a:cs typeface="Arial" panose="020B0604020202020204" pitchFamily="34" charset="0"/>
            </a:rPr>
            <a:t>(2022 </a:t>
          </a:r>
          <a:r>
            <a:rPr lang="mn-MN" sz="1600" dirty="0" smtClean="0">
              <a:latin typeface="Arial" panose="020B0604020202020204" pitchFamily="34" charset="0"/>
              <a:cs typeface="Arial" panose="020B0604020202020204" pitchFamily="34" charset="0"/>
            </a:rPr>
            <a:t>оны</a:t>
          </a:r>
          <a:r>
            <a:rPr lang="en-US" sz="1600" dirty="0" smtClean="0">
              <a:latin typeface="Arial" panose="020B0604020202020204" pitchFamily="34" charset="0"/>
              <a:cs typeface="Arial" panose="020B0604020202020204" pitchFamily="34" charset="0"/>
            </a:rPr>
            <a:t>)</a:t>
          </a:r>
          <a:r>
            <a:rPr lang="mn-MN" sz="1600" dirty="0" smtClean="0">
              <a:latin typeface="Arial" panose="020B0604020202020204" pitchFamily="34" charset="0"/>
              <a:cs typeface="Arial" panose="020B0604020202020204" pitchFamily="34" charset="0"/>
            </a:rPr>
            <a:t> улсын тооллогын өмнө энэ тухай мэдээллээ Ерөнхий бүртгэлдээ тусгаж, бүртгэлээ цэгцлэх ажлыг зохион байгуулна. </a:t>
          </a:r>
        </a:p>
        <a:p>
          <a:pPr algn="just" defTabSz="463550" rtl="0"/>
          <a:r>
            <a:rPr lang="mn-MN" sz="1600" dirty="0" smtClean="0">
              <a:latin typeface="Arial" panose="020B0604020202020204" pitchFamily="34" charset="0"/>
              <a:cs typeface="Arial" panose="020B0604020202020204" pitchFamily="34" charset="0"/>
            </a:rPr>
            <a:t>	Ерөнхий бүртгэлээс хасаж акталсан, үндсэн хөрөнгийн сольсон, шилжүүлсэн үзмэр нь </a:t>
          </a:r>
          <a:r>
            <a:rPr lang="en-US" sz="1600" dirty="0" smtClean="0">
              <a:latin typeface="Arial" panose="020B0604020202020204" pitchFamily="34" charset="0"/>
              <a:cs typeface="Arial" panose="020B0604020202020204" pitchFamily="34" charset="0"/>
            </a:rPr>
            <a:t>RCH</a:t>
          </a:r>
          <a:r>
            <a:rPr lang="mn-MN" sz="1600" dirty="0" smtClean="0">
              <a:latin typeface="Arial" panose="020B0604020202020204" pitchFamily="34" charset="0"/>
              <a:cs typeface="Arial" panose="020B0604020202020204" pitchFamily="34" charset="0"/>
            </a:rPr>
            <a:t> программд бүртгэгдсэн эсэхийг давхар хянаж шалгана. </a:t>
          </a:r>
          <a:endParaRPr lang="en-US" sz="1600" dirty="0">
            <a:latin typeface="Arial" panose="020B0604020202020204" pitchFamily="34" charset="0"/>
            <a:cs typeface="Arial" panose="020B0604020202020204" pitchFamily="34" charset="0"/>
          </a:endParaRPr>
        </a:p>
      </dgm:t>
    </dgm:pt>
    <dgm:pt modelId="{D7C19755-40AF-4786-88F0-8F5E151AF614}" type="parTrans" cxnId="{1D56844D-01F8-4D66-B0C6-945BEE311690}">
      <dgm:prSet/>
      <dgm:spPr/>
      <dgm:t>
        <a:bodyPr/>
        <a:lstStyle/>
        <a:p>
          <a:endParaRPr lang="en-US"/>
        </a:p>
      </dgm:t>
    </dgm:pt>
    <dgm:pt modelId="{C8EEF54B-72ED-47BB-8258-BEE0DE10B58B}" type="sibTrans" cxnId="{1D56844D-01F8-4D66-B0C6-945BEE311690}">
      <dgm:prSet/>
      <dgm:spPr/>
      <dgm:t>
        <a:bodyPr/>
        <a:lstStyle/>
        <a:p>
          <a:endParaRPr lang="en-US"/>
        </a:p>
      </dgm:t>
    </dgm:pt>
    <dgm:pt modelId="{3B2248AF-BB58-4955-A37C-C51261463495}">
      <dgm:prSet custT="1"/>
      <dgm:spPr/>
      <dgm:t>
        <a:bodyPr/>
        <a:lstStyle/>
        <a:p>
          <a:pPr algn="just" defTabSz="463550" rtl="0"/>
          <a:r>
            <a:rPr lang="mn-MN" sz="2000" b="1" dirty="0" smtClean="0">
              <a:latin typeface="Arial" panose="020B0604020202020204" pitchFamily="34" charset="0"/>
              <a:cs typeface="Arial" panose="020B0604020202020204" pitchFamily="34" charset="0"/>
            </a:rPr>
            <a:t>7.	</a:t>
          </a:r>
          <a:r>
            <a:rPr lang="mn-MN" sz="1600" dirty="0" smtClean="0">
              <a:latin typeface="Arial" panose="020B0604020202020204" pitchFamily="34" charset="0"/>
              <a:cs typeface="Arial" panose="020B0604020202020204" pitchFamily="34" charset="0"/>
            </a:rPr>
            <a:t>Ерөнхий бүртгэлээс хасаж актлах, үндсэн хөрөнгийн ангилал солих, шилжүүлэх тухай эрх бүхий байгууллагын шийдвэр, уг шийдвэрийн хэрэгжилтийн тайлан болон бусад холбогдох баримт материал, үзмэрийн жагсаалтыг СӨУНБМСанд хүргүүлж, цахим “</a:t>
          </a:r>
          <a:r>
            <a:rPr lang="en-US" sz="1600" dirty="0" smtClean="0">
              <a:latin typeface="Arial" panose="020B0604020202020204" pitchFamily="34" charset="0"/>
              <a:cs typeface="Arial" panose="020B0604020202020204" pitchFamily="34" charset="0"/>
            </a:rPr>
            <a:t>Register</a:t>
          </a:r>
          <a:r>
            <a:rPr lang="mn-MN" sz="1600" dirty="0" smtClean="0">
              <a:latin typeface="Arial" panose="020B0604020202020204" pitchFamily="34" charset="0"/>
              <a:cs typeface="Arial" panose="020B0604020202020204" pitchFamily="34" charset="0"/>
            </a:rPr>
            <a:t>” болон “</a:t>
          </a:r>
          <a:r>
            <a:rPr lang="en-US" sz="1600" dirty="0" smtClean="0">
              <a:latin typeface="Arial" panose="020B0604020202020204" pitchFamily="34" charset="0"/>
              <a:cs typeface="Arial" panose="020B0604020202020204" pitchFamily="34" charset="0"/>
            </a:rPr>
            <a:t>RCH</a:t>
          </a:r>
          <a:r>
            <a:rPr lang="mn-MN" sz="1600" dirty="0" smtClean="0">
              <a:latin typeface="Arial" panose="020B0604020202020204" pitchFamily="34" charset="0"/>
              <a:cs typeface="Arial" panose="020B0604020202020204" pitchFamily="34" charset="0"/>
            </a:rPr>
            <a:t>”</a:t>
          </a:r>
          <a:r>
            <a:rPr lang="en-US" sz="1600" dirty="0" smtClean="0">
              <a:latin typeface="Arial" panose="020B0604020202020204" pitchFamily="34" charset="0"/>
              <a:cs typeface="Arial" panose="020B0604020202020204" pitchFamily="34" charset="0"/>
            </a:rPr>
            <a:t> </a:t>
          </a:r>
          <a:r>
            <a:rPr lang="mn-MN" sz="1600" dirty="0" smtClean="0">
              <a:latin typeface="Arial" panose="020B0604020202020204" pitchFamily="34" charset="0"/>
              <a:cs typeface="Arial" panose="020B0604020202020204" pitchFamily="34" charset="0"/>
            </a:rPr>
            <a:t>программд актлагдсан, үндсэн хөрөнгийн ангилал сольсон, шилжүүлсэн үзмэрийн бүртгэлийг идэвхигүй төлөвт шилжүүлэн архивлан хадгалах ажлыг СӨБУНБМСантай хамтран зохион байгуулна.  </a:t>
          </a:r>
          <a:endParaRPr lang="en-US" sz="1600" dirty="0">
            <a:latin typeface="Arial" panose="020B0604020202020204" pitchFamily="34" charset="0"/>
            <a:cs typeface="Arial" panose="020B0604020202020204" pitchFamily="34" charset="0"/>
          </a:endParaRPr>
        </a:p>
      </dgm:t>
    </dgm:pt>
    <dgm:pt modelId="{BC45B4A7-180A-4D95-A258-80EC48ED46DE}" type="parTrans" cxnId="{8273D226-34B5-4033-8460-6AC7EF592E56}">
      <dgm:prSet/>
      <dgm:spPr/>
      <dgm:t>
        <a:bodyPr/>
        <a:lstStyle/>
        <a:p>
          <a:endParaRPr lang="en-US"/>
        </a:p>
      </dgm:t>
    </dgm:pt>
    <dgm:pt modelId="{2AE78611-8E15-4B0D-902B-E1360382984E}" type="sibTrans" cxnId="{8273D226-34B5-4033-8460-6AC7EF592E56}">
      <dgm:prSet/>
      <dgm:spPr/>
      <dgm:t>
        <a:bodyPr/>
        <a:lstStyle/>
        <a:p>
          <a:endParaRPr lang="en-US"/>
        </a:p>
      </dgm:t>
    </dgm:pt>
    <dgm:pt modelId="{F569F79E-745C-4A55-BD2B-0942A016BEDD}">
      <dgm:prSet custT="1"/>
      <dgm:spPr/>
      <dgm:t>
        <a:bodyPr/>
        <a:lstStyle/>
        <a:p>
          <a:pPr algn="just" defTabSz="463550" rtl="0"/>
          <a:r>
            <a:rPr lang="mn-MN" sz="2000" b="1" dirty="0" smtClean="0">
              <a:latin typeface="Arial" panose="020B0604020202020204" pitchFamily="34" charset="0"/>
              <a:cs typeface="Arial" panose="020B0604020202020204" pitchFamily="34" charset="0"/>
            </a:rPr>
            <a:t>5.	</a:t>
          </a:r>
          <a:r>
            <a:rPr lang="mn-MN" sz="1600" dirty="0" smtClean="0">
              <a:latin typeface="Arial" panose="020B0604020202020204" pitchFamily="34" charset="0"/>
              <a:cs typeface="Arial" panose="020B0604020202020204" pitchFamily="34" charset="0"/>
            </a:rPr>
            <a:t>2018-2019 оны Түүх, соёлын хөдлөх дурсгалт зүйлийн улсын тооллогоор “хасаж актлах”, “үндсэн хөрөнгийн ангилал солих, шилжүүлэх” тухай санал гаргасан үзмэр, эд өлгийн зүйлсээ хасаж актлах, үндсэн хөрөнгийн ангилал солих, шилжүүлэх ажлаа музейн удирдлага, ажилтнууд болон холбогдох байгууллагуудтай хамтран зохих журмын дагуу гүйцэтгэх арга хэмжээг зохион байгуулна. </a:t>
          </a:r>
          <a:endParaRPr lang="en-US" sz="1600" dirty="0">
            <a:latin typeface="Arial" panose="020B0604020202020204" pitchFamily="34" charset="0"/>
            <a:cs typeface="Arial" panose="020B0604020202020204" pitchFamily="34" charset="0"/>
          </a:endParaRPr>
        </a:p>
      </dgm:t>
    </dgm:pt>
    <dgm:pt modelId="{43373B5E-070F-47D2-90EC-C3F3F96FE67F}" type="parTrans" cxnId="{19645D22-4F5B-4EA7-A6A6-18C38433CCC0}">
      <dgm:prSet/>
      <dgm:spPr/>
      <dgm:t>
        <a:bodyPr/>
        <a:lstStyle/>
        <a:p>
          <a:endParaRPr lang="en-US"/>
        </a:p>
      </dgm:t>
    </dgm:pt>
    <dgm:pt modelId="{1D7D283E-9979-474E-810E-31E0A0DC21F7}" type="sibTrans" cxnId="{19645D22-4F5B-4EA7-A6A6-18C38433CCC0}">
      <dgm:prSet/>
      <dgm:spPr/>
      <dgm:t>
        <a:bodyPr/>
        <a:lstStyle/>
        <a:p>
          <a:endParaRPr lang="en-US"/>
        </a:p>
      </dgm:t>
    </dgm:pt>
    <dgm:pt modelId="{A9AAC9BD-7E91-4BD5-B282-FB3799EC644A}" type="pres">
      <dgm:prSet presAssocID="{E9CB3C32-A316-43D4-9F83-B0A41E53622B}" presName="Name0" presStyleCnt="0">
        <dgm:presLayoutVars>
          <dgm:dir/>
          <dgm:animLvl val="lvl"/>
          <dgm:resizeHandles val="exact"/>
        </dgm:presLayoutVars>
      </dgm:prSet>
      <dgm:spPr/>
      <dgm:t>
        <a:bodyPr/>
        <a:lstStyle/>
        <a:p>
          <a:endParaRPr lang="en-US"/>
        </a:p>
      </dgm:t>
    </dgm:pt>
    <dgm:pt modelId="{6C165F5A-2BE2-486C-8CD2-6907476C9ACC}" type="pres">
      <dgm:prSet presAssocID="{F569F79E-745C-4A55-BD2B-0942A016BEDD}" presName="linNode" presStyleCnt="0"/>
      <dgm:spPr/>
    </dgm:pt>
    <dgm:pt modelId="{46680085-D409-4C6E-A0C0-78531641E52A}" type="pres">
      <dgm:prSet presAssocID="{F569F79E-745C-4A55-BD2B-0942A016BEDD}" presName="parentText" presStyleLbl="node1" presStyleIdx="0" presStyleCnt="3" custScaleX="277778" custScaleY="46339">
        <dgm:presLayoutVars>
          <dgm:chMax val="1"/>
          <dgm:bulletEnabled val="1"/>
        </dgm:presLayoutVars>
      </dgm:prSet>
      <dgm:spPr/>
      <dgm:t>
        <a:bodyPr/>
        <a:lstStyle/>
        <a:p>
          <a:endParaRPr lang="en-US"/>
        </a:p>
      </dgm:t>
    </dgm:pt>
    <dgm:pt modelId="{CF5A0162-BD73-4B77-86E9-2595CD0D318F}" type="pres">
      <dgm:prSet presAssocID="{1D7D283E-9979-474E-810E-31E0A0DC21F7}" presName="sp" presStyleCnt="0"/>
      <dgm:spPr/>
    </dgm:pt>
    <dgm:pt modelId="{4EBEB259-ED73-4BD8-A546-5BC470CFBE3C}" type="pres">
      <dgm:prSet presAssocID="{87119B55-679C-4AC2-BD83-A7FAE6DE0CA7}" presName="linNode" presStyleCnt="0"/>
      <dgm:spPr/>
    </dgm:pt>
    <dgm:pt modelId="{190291D4-6F09-437B-B9F8-9E780ED8339E}" type="pres">
      <dgm:prSet presAssocID="{87119B55-679C-4AC2-BD83-A7FAE6DE0CA7}" presName="parentText" presStyleLbl="node1" presStyleIdx="1" presStyleCnt="3" custScaleX="277778" custScaleY="54080">
        <dgm:presLayoutVars>
          <dgm:chMax val="1"/>
          <dgm:bulletEnabled val="1"/>
        </dgm:presLayoutVars>
      </dgm:prSet>
      <dgm:spPr/>
      <dgm:t>
        <a:bodyPr/>
        <a:lstStyle/>
        <a:p>
          <a:endParaRPr lang="en-US"/>
        </a:p>
      </dgm:t>
    </dgm:pt>
    <dgm:pt modelId="{A3529DB7-C8F5-442E-AE8D-1C6AFEEF356C}" type="pres">
      <dgm:prSet presAssocID="{C8EEF54B-72ED-47BB-8258-BEE0DE10B58B}" presName="sp" presStyleCnt="0"/>
      <dgm:spPr/>
    </dgm:pt>
    <dgm:pt modelId="{493B2A7E-CA8B-450B-8ADE-D0EB4BCAD55E}" type="pres">
      <dgm:prSet presAssocID="{3B2248AF-BB58-4955-A37C-C51261463495}" presName="linNode" presStyleCnt="0"/>
      <dgm:spPr/>
    </dgm:pt>
    <dgm:pt modelId="{DA5D82EA-B58F-4768-B0A7-9BF4EA44B3E5}" type="pres">
      <dgm:prSet presAssocID="{3B2248AF-BB58-4955-A37C-C51261463495}" presName="parentText" presStyleLbl="node1" presStyleIdx="2" presStyleCnt="3" custScaleX="277778" custScaleY="58678">
        <dgm:presLayoutVars>
          <dgm:chMax val="1"/>
          <dgm:bulletEnabled val="1"/>
        </dgm:presLayoutVars>
      </dgm:prSet>
      <dgm:spPr/>
      <dgm:t>
        <a:bodyPr/>
        <a:lstStyle/>
        <a:p>
          <a:endParaRPr lang="en-US"/>
        </a:p>
      </dgm:t>
    </dgm:pt>
  </dgm:ptLst>
  <dgm:cxnLst>
    <dgm:cxn modelId="{234D3B6A-DD68-4533-99E4-CD736B89986B}" type="presOf" srcId="{E9CB3C32-A316-43D4-9F83-B0A41E53622B}" destId="{A9AAC9BD-7E91-4BD5-B282-FB3799EC644A}" srcOrd="0" destOrd="0" presId="urn:microsoft.com/office/officeart/2005/8/layout/vList5"/>
    <dgm:cxn modelId="{1D56844D-01F8-4D66-B0C6-945BEE311690}" srcId="{E9CB3C32-A316-43D4-9F83-B0A41E53622B}" destId="{87119B55-679C-4AC2-BD83-A7FAE6DE0CA7}" srcOrd="1" destOrd="0" parTransId="{D7C19755-40AF-4786-88F0-8F5E151AF614}" sibTransId="{C8EEF54B-72ED-47BB-8258-BEE0DE10B58B}"/>
    <dgm:cxn modelId="{3624F52A-549A-47D9-8C50-FAEEAA33A9FD}" type="presOf" srcId="{3B2248AF-BB58-4955-A37C-C51261463495}" destId="{DA5D82EA-B58F-4768-B0A7-9BF4EA44B3E5}" srcOrd="0" destOrd="0" presId="urn:microsoft.com/office/officeart/2005/8/layout/vList5"/>
    <dgm:cxn modelId="{19645D22-4F5B-4EA7-A6A6-18C38433CCC0}" srcId="{E9CB3C32-A316-43D4-9F83-B0A41E53622B}" destId="{F569F79E-745C-4A55-BD2B-0942A016BEDD}" srcOrd="0" destOrd="0" parTransId="{43373B5E-070F-47D2-90EC-C3F3F96FE67F}" sibTransId="{1D7D283E-9979-474E-810E-31E0A0DC21F7}"/>
    <dgm:cxn modelId="{15674236-A7B4-4774-A038-C3A057EF6BD8}" type="presOf" srcId="{F569F79E-745C-4A55-BD2B-0942A016BEDD}" destId="{46680085-D409-4C6E-A0C0-78531641E52A}" srcOrd="0" destOrd="0" presId="urn:microsoft.com/office/officeart/2005/8/layout/vList5"/>
    <dgm:cxn modelId="{D32AE1E7-3440-4280-9EA9-FAEF0ED4313E}" type="presOf" srcId="{87119B55-679C-4AC2-BD83-A7FAE6DE0CA7}" destId="{190291D4-6F09-437B-B9F8-9E780ED8339E}" srcOrd="0" destOrd="0" presId="urn:microsoft.com/office/officeart/2005/8/layout/vList5"/>
    <dgm:cxn modelId="{8273D226-34B5-4033-8460-6AC7EF592E56}" srcId="{E9CB3C32-A316-43D4-9F83-B0A41E53622B}" destId="{3B2248AF-BB58-4955-A37C-C51261463495}" srcOrd="2" destOrd="0" parTransId="{BC45B4A7-180A-4D95-A258-80EC48ED46DE}" sibTransId="{2AE78611-8E15-4B0D-902B-E1360382984E}"/>
    <dgm:cxn modelId="{AC0E9D6F-F66F-42E8-A8E9-7147EFA29317}" type="presParOf" srcId="{A9AAC9BD-7E91-4BD5-B282-FB3799EC644A}" destId="{6C165F5A-2BE2-486C-8CD2-6907476C9ACC}" srcOrd="0" destOrd="0" presId="urn:microsoft.com/office/officeart/2005/8/layout/vList5"/>
    <dgm:cxn modelId="{47E68BBE-1BFE-4C24-BD2C-612CDD9EDD8E}" type="presParOf" srcId="{6C165F5A-2BE2-486C-8CD2-6907476C9ACC}" destId="{46680085-D409-4C6E-A0C0-78531641E52A}" srcOrd="0" destOrd="0" presId="urn:microsoft.com/office/officeart/2005/8/layout/vList5"/>
    <dgm:cxn modelId="{7338A1BE-5ACA-48A7-A90C-6B2BC71A959B}" type="presParOf" srcId="{A9AAC9BD-7E91-4BD5-B282-FB3799EC644A}" destId="{CF5A0162-BD73-4B77-86E9-2595CD0D318F}" srcOrd="1" destOrd="0" presId="urn:microsoft.com/office/officeart/2005/8/layout/vList5"/>
    <dgm:cxn modelId="{30316509-987B-49C0-A0F8-5340F200D07E}" type="presParOf" srcId="{A9AAC9BD-7E91-4BD5-B282-FB3799EC644A}" destId="{4EBEB259-ED73-4BD8-A546-5BC470CFBE3C}" srcOrd="2" destOrd="0" presId="urn:microsoft.com/office/officeart/2005/8/layout/vList5"/>
    <dgm:cxn modelId="{E9AC996C-51E9-473E-94B0-8D46C2700671}" type="presParOf" srcId="{4EBEB259-ED73-4BD8-A546-5BC470CFBE3C}" destId="{190291D4-6F09-437B-B9F8-9E780ED8339E}" srcOrd="0" destOrd="0" presId="urn:microsoft.com/office/officeart/2005/8/layout/vList5"/>
    <dgm:cxn modelId="{DD129D40-9DB1-443E-8060-471075C9F92F}" type="presParOf" srcId="{A9AAC9BD-7E91-4BD5-B282-FB3799EC644A}" destId="{A3529DB7-C8F5-442E-AE8D-1C6AFEEF356C}" srcOrd="3" destOrd="0" presId="urn:microsoft.com/office/officeart/2005/8/layout/vList5"/>
    <dgm:cxn modelId="{2BCEB3CD-A96D-49CF-8A97-F830BB5705D5}" type="presParOf" srcId="{A9AAC9BD-7E91-4BD5-B282-FB3799EC644A}" destId="{493B2A7E-CA8B-450B-8ADE-D0EB4BCAD55E}" srcOrd="4" destOrd="0" presId="urn:microsoft.com/office/officeart/2005/8/layout/vList5"/>
    <dgm:cxn modelId="{A9BB3A31-7A30-4F9A-850B-A17918B1459D}" type="presParOf" srcId="{493B2A7E-CA8B-450B-8ADE-D0EB4BCAD55E}" destId="{DA5D82EA-B58F-4768-B0A7-9BF4EA44B3E5}"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40083-FD36-4E22-96BF-26FF6840F363}">
      <dsp:nvSpPr>
        <dsp:cNvPr id="0" name=""/>
        <dsp:cNvSpPr/>
      </dsp:nvSpPr>
      <dsp:spPr>
        <a:xfrm>
          <a:off x="0" y="692"/>
          <a:ext cx="8958538" cy="468000"/>
        </a:xfrm>
        <a:prstGeom prst="roundRect">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mn-MN" sz="1200" i="1" kern="1200" dirty="0" smtClean="0">
              <a:solidFill>
                <a:schemeClr val="tx1"/>
              </a:solidFill>
              <a:latin typeface="Arial" panose="020B0604020202020204" pitchFamily="34" charset="0"/>
              <a:cs typeface="Arial" panose="020B0604020202020204" pitchFamily="34" charset="0"/>
            </a:rPr>
            <a:t>	Соёлын өвийг хамгаалах тухай хуулийн 20.8 дугаар заалт: </a:t>
          </a:r>
          <a:r>
            <a:rPr lang="mn-MN" sz="1200" b="1" i="1" kern="1200" dirty="0" smtClean="0">
              <a:solidFill>
                <a:schemeClr val="tx1"/>
              </a:solidFill>
              <a:latin typeface="Arial" panose="020B0604020202020204" pitchFamily="34" charset="0"/>
              <a:cs typeface="Arial" panose="020B0604020202020204" pitchFamily="34" charset="0"/>
            </a:rPr>
            <a:t>Соёлын өвийн бүртгэл, мэдээллийн санг цаасан болон цахим хэлбэрээр бүрдүүлэх бөгөөд түүнд агуулагдах мэдээлэл үнэн зөв, бүрэн гүйцэд, зөрүүгүй байна.</a:t>
          </a:r>
          <a:endParaRPr lang="en-US" sz="1200" kern="1200" dirty="0">
            <a:solidFill>
              <a:schemeClr val="tx1"/>
            </a:solidFill>
            <a:latin typeface="Arial" panose="020B0604020202020204" pitchFamily="34" charset="0"/>
            <a:cs typeface="Arial" panose="020B0604020202020204" pitchFamily="34" charset="0"/>
          </a:endParaRPr>
        </a:p>
      </dsp:txBody>
      <dsp:txXfrm>
        <a:off x="22846" y="23538"/>
        <a:ext cx="8912846" cy="4223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8E6F6-6801-4359-8A0B-8AA0F21FF9C0}">
      <dsp:nvSpPr>
        <dsp:cNvPr id="0" name=""/>
        <dsp:cNvSpPr/>
      </dsp:nvSpPr>
      <dsp:spPr>
        <a:xfrm rot="5400000">
          <a:off x="3780117" y="-2328980"/>
          <a:ext cx="2422793" cy="708279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rtl="0">
            <a:lnSpc>
              <a:spcPct val="100000"/>
            </a:lnSpc>
            <a:spcBef>
              <a:spcPct val="0"/>
            </a:spcBef>
            <a:spcAft>
              <a:spcPts val="600"/>
            </a:spcAft>
            <a:buChar char="••"/>
          </a:pPr>
          <a:r>
            <a:rPr lang="mn-MN" sz="1400" kern="1200" dirty="0" smtClean="0">
              <a:latin typeface="Arial" panose="020B0604020202020204" pitchFamily="34" charset="0"/>
              <a:cs typeface="Arial" panose="020B0604020202020204" pitchFamily="34" charset="0"/>
            </a:rPr>
            <a:t>1. Ерөнхий бүртгэлдээ дэс залруулан бүртгэх ажлыг музейдээ зохион байгуулна. Үзмэрийн бүртгэлд дэс залруулах болсон шалтгааныг тодорхойлон үндэслэл бүхий баримт тодорхойлолтыг хэлэлцэн шийдвэрлэсэн дотоод албаны хурлын шийдвэр, дэс залруулах үзмэрийн жагсаалтыг зэрэг холбогдох баримтыг үйлдэн музейн захирлын тушаалаар гүйцэтгэнэ.  </a:t>
          </a:r>
          <a:endParaRPr lang="en-US" sz="1400" kern="1200" dirty="0">
            <a:latin typeface="Arial" panose="020B0604020202020204" pitchFamily="34" charset="0"/>
            <a:cs typeface="Arial" panose="020B0604020202020204" pitchFamily="34" charset="0"/>
          </a:endParaRPr>
        </a:p>
        <a:p>
          <a:pPr marL="114300" lvl="1" indent="-114300" algn="just" defTabSz="622300" rtl="0">
            <a:lnSpc>
              <a:spcPct val="100000"/>
            </a:lnSpc>
            <a:spcBef>
              <a:spcPct val="0"/>
            </a:spcBef>
            <a:spcAft>
              <a:spcPts val="600"/>
            </a:spcAft>
            <a:buChar char="••"/>
          </a:pPr>
          <a:r>
            <a:rPr lang="mn-MN" sz="1400" kern="1200" dirty="0" smtClean="0">
              <a:latin typeface="Arial" panose="020B0604020202020204" pitchFamily="34" charset="0"/>
              <a:cs typeface="Arial" panose="020B0604020202020204" pitchFamily="34" charset="0"/>
            </a:rPr>
            <a:t>2. Ерөнхий бүртгэлийн цахим бүртгэлд дэс залруулах тухай албан бичиг, музейн захирлын тушаал, дэс залруулах үзмэрийн шалтгааныг тодорхойлсон жагсаалт, хурлын шийдвэр зэргийг Соёлын өвийн үндэсний төв ирүүлэн </a:t>
          </a:r>
          <a:r>
            <a:rPr lang="en-US" sz="1400" kern="1200" dirty="0" smtClean="0">
              <a:latin typeface="Arial" panose="020B0604020202020204" pitchFamily="34" charset="0"/>
              <a:cs typeface="Arial" panose="020B0604020202020204" pitchFamily="34" charset="0"/>
            </a:rPr>
            <a:t>Register </a:t>
          </a:r>
          <a:r>
            <a:rPr lang="mn-MN" sz="1400" kern="1200" dirty="0" smtClean="0">
              <a:latin typeface="Arial" panose="020B0604020202020204" pitchFamily="34" charset="0"/>
              <a:cs typeface="Arial" panose="020B0604020202020204" pitchFamily="34" charset="0"/>
            </a:rPr>
            <a:t>программд залруулах ажлыг хамтран зохион байгуулна. </a:t>
          </a:r>
          <a:endParaRPr lang="en-US" sz="1400" kern="1200" dirty="0">
            <a:latin typeface="Arial" panose="020B0604020202020204" pitchFamily="34" charset="0"/>
            <a:cs typeface="Arial" panose="020B0604020202020204" pitchFamily="34" charset="0"/>
          </a:endParaRPr>
        </a:p>
      </dsp:txBody>
      <dsp:txXfrm rot="-5400000">
        <a:off x="1450115" y="119293"/>
        <a:ext cx="6964527" cy="2186251"/>
      </dsp:txXfrm>
    </dsp:sp>
    <dsp:sp modelId="{63C98A1F-31D1-4F62-B4DB-443E2B819547}">
      <dsp:nvSpPr>
        <dsp:cNvPr id="0" name=""/>
        <dsp:cNvSpPr/>
      </dsp:nvSpPr>
      <dsp:spPr>
        <a:xfrm>
          <a:off x="738" y="474384"/>
          <a:ext cx="1449376" cy="14760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mn-MN" sz="1400" b="1" kern="1200" dirty="0" smtClean="0">
              <a:latin typeface="Arial" panose="020B0604020202020204" pitchFamily="34" charset="0"/>
              <a:cs typeface="Arial" panose="020B0604020202020204" pitchFamily="34" charset="0"/>
            </a:rPr>
            <a:t>Ерөнхий бүртгэлийн </a:t>
          </a:r>
          <a:r>
            <a:rPr lang="en-US" sz="1400" b="1" kern="1200" dirty="0" smtClean="0">
              <a:latin typeface="Arial" panose="020B0604020202020204" pitchFamily="34" charset="0"/>
              <a:cs typeface="Arial" panose="020B0604020202020204" pitchFamily="34" charset="0"/>
            </a:rPr>
            <a:t>Register </a:t>
          </a:r>
          <a:r>
            <a:rPr lang="mn-MN" sz="1400" b="1" kern="1200" dirty="0" smtClean="0">
              <a:latin typeface="Arial" panose="020B0604020202020204" pitchFamily="34" charset="0"/>
              <a:cs typeface="Arial" panose="020B0604020202020204" pitchFamily="34" charset="0"/>
            </a:rPr>
            <a:t>программд Дэс залруулах:</a:t>
          </a:r>
          <a:endParaRPr lang="en-US" sz="1400" kern="1200" dirty="0">
            <a:latin typeface="Arial" panose="020B0604020202020204" pitchFamily="34" charset="0"/>
            <a:cs typeface="Arial" panose="020B0604020202020204" pitchFamily="34" charset="0"/>
          </a:endParaRPr>
        </a:p>
      </dsp:txBody>
      <dsp:txXfrm>
        <a:off x="71491" y="545137"/>
        <a:ext cx="1307870" cy="1334564"/>
      </dsp:txXfrm>
    </dsp:sp>
    <dsp:sp modelId="{A7768B3D-0603-48E0-9B16-3FBF096CC959}">
      <dsp:nvSpPr>
        <dsp:cNvPr id="0" name=""/>
        <dsp:cNvSpPr/>
      </dsp:nvSpPr>
      <dsp:spPr>
        <a:xfrm rot="5400000">
          <a:off x="3878842" y="22362"/>
          <a:ext cx="2161308" cy="714832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rtl="0">
            <a:lnSpc>
              <a:spcPct val="90000"/>
            </a:lnSpc>
            <a:spcBef>
              <a:spcPct val="0"/>
            </a:spcBef>
            <a:spcAft>
              <a:spcPts val="600"/>
            </a:spcAft>
            <a:buChar char="••"/>
          </a:pPr>
          <a:r>
            <a:rPr lang="mn-MN" sz="1400" kern="1200" dirty="0" smtClean="0">
              <a:latin typeface="Arial" panose="020B0604020202020204" pitchFamily="34" charset="0"/>
              <a:cs typeface="Arial" panose="020B0604020202020204" pitchFamily="34" charset="0"/>
            </a:rPr>
            <a:t>1. “Музейн сан хөмрөгийг бүртгэн баримтжуулах заавар”-ын дагуу гүйцэтгэнэ. Хувийн дугаар өгөх, бүртгэх тухай захирлын тушаал гарсаны үндсэн дээр гар бичмэл Ерөнхий бүртгэлийн дэвтэр дээр бүртгэх ажлыг музейдээ зохион байгуулна. </a:t>
          </a:r>
          <a:endParaRPr lang="en-US" sz="1400" kern="1200" dirty="0">
            <a:latin typeface="Arial" panose="020B0604020202020204" pitchFamily="34" charset="0"/>
            <a:cs typeface="Arial" panose="020B0604020202020204" pitchFamily="34" charset="0"/>
          </a:endParaRPr>
        </a:p>
        <a:p>
          <a:pPr marL="0" lvl="1" indent="0" algn="just" defTabSz="622300" rtl="0">
            <a:lnSpc>
              <a:spcPct val="90000"/>
            </a:lnSpc>
            <a:spcBef>
              <a:spcPct val="0"/>
            </a:spcBef>
            <a:spcAft>
              <a:spcPts val="600"/>
            </a:spcAft>
            <a:buChar char="••"/>
          </a:pPr>
          <a:r>
            <a:rPr lang="mn-MN" sz="1400" kern="1200" dirty="0" smtClean="0">
              <a:latin typeface="Arial" panose="020B0604020202020204" pitchFamily="34" charset="0"/>
              <a:cs typeface="Arial" panose="020B0604020202020204" pitchFamily="34" charset="0"/>
            </a:rPr>
            <a:t>2. Салгаж эсхүл нэгтгэж бүртгснийг цахим бүртгэлд тусгуулах тухай албан бичиг, захирлын тушаал шийдвэр, холбогдож гарсан баримт бичгийн хамтаар Соёлын өвийн үндэсний төвд ирүүлнэ. </a:t>
          </a:r>
          <a:endParaRPr lang="en-US" sz="1400" kern="1200" dirty="0">
            <a:latin typeface="Arial" panose="020B0604020202020204" pitchFamily="34" charset="0"/>
            <a:cs typeface="Arial" panose="020B0604020202020204" pitchFamily="34" charset="0"/>
          </a:endParaRPr>
        </a:p>
        <a:p>
          <a:pPr marL="0" lvl="1" indent="0" algn="just" defTabSz="622300" rtl="0">
            <a:lnSpc>
              <a:spcPct val="90000"/>
            </a:lnSpc>
            <a:spcBef>
              <a:spcPct val="0"/>
            </a:spcBef>
            <a:spcAft>
              <a:spcPts val="600"/>
            </a:spcAft>
            <a:buChar char="••"/>
          </a:pPr>
          <a:r>
            <a:rPr lang="mn-MN" sz="1400" kern="1200" dirty="0" smtClean="0">
              <a:latin typeface="Arial" panose="020B0604020202020204" pitchFamily="34" charset="0"/>
              <a:cs typeface="Arial" panose="020B0604020202020204" pitchFamily="34" charset="0"/>
            </a:rPr>
            <a:t>3. Соёлын өвийн үндэсний төвөөс </a:t>
          </a:r>
          <a:r>
            <a:rPr lang="en-US" sz="1400" kern="1200" dirty="0" smtClean="0">
              <a:latin typeface="Arial" panose="020B0604020202020204" pitchFamily="34" charset="0"/>
              <a:cs typeface="Arial" panose="020B0604020202020204" pitchFamily="34" charset="0"/>
            </a:rPr>
            <a:t>Register </a:t>
          </a:r>
          <a:r>
            <a:rPr lang="mn-MN" sz="1400" kern="1200" dirty="0" smtClean="0">
              <a:latin typeface="Arial" panose="020B0604020202020204" pitchFamily="34" charset="0"/>
              <a:cs typeface="Arial" panose="020B0604020202020204" pitchFamily="34" charset="0"/>
            </a:rPr>
            <a:t>программд зөвхөн салгаж буюу нэгтгэн бүртгэж буй үзмэрийн цоожлогдсон түгжээг түр нээх ба музейгээс бүртгэх ажлыг гүйцэтгэсний дараа бүртгэлийн хэсгийг эгүүлэн түгжинэ.  </a:t>
          </a:r>
          <a:endParaRPr lang="en-US" sz="1400" kern="1200" dirty="0">
            <a:latin typeface="Arial" panose="020B0604020202020204" pitchFamily="34" charset="0"/>
            <a:cs typeface="Arial" panose="020B0604020202020204" pitchFamily="34" charset="0"/>
          </a:endParaRPr>
        </a:p>
      </dsp:txBody>
      <dsp:txXfrm rot="-5400000">
        <a:off x="1385332" y="2621378"/>
        <a:ext cx="7042823" cy="1950296"/>
      </dsp:txXfrm>
    </dsp:sp>
    <dsp:sp modelId="{2AFBFD0B-E1EA-4FFF-ABEF-BD9E3827FF57}">
      <dsp:nvSpPr>
        <dsp:cNvPr id="0" name=""/>
        <dsp:cNvSpPr/>
      </dsp:nvSpPr>
      <dsp:spPr>
        <a:xfrm>
          <a:off x="738" y="2796482"/>
          <a:ext cx="1384594" cy="16000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mn-MN" sz="1400" b="1" kern="1200" dirty="0" smtClean="0">
              <a:latin typeface="Arial" panose="020B0604020202020204" pitchFamily="34" charset="0"/>
              <a:cs typeface="Arial" panose="020B0604020202020204" pitchFamily="34" charset="0"/>
            </a:rPr>
            <a:t>Ерөнхий бүртгэлд үзмэрийг салгаж эсхүл нэгтгэж бүртгэх:</a:t>
          </a:r>
          <a:endParaRPr lang="en-US" sz="1400" kern="1200" dirty="0">
            <a:latin typeface="Arial" panose="020B0604020202020204" pitchFamily="34" charset="0"/>
            <a:cs typeface="Arial" panose="020B0604020202020204" pitchFamily="34" charset="0"/>
          </a:endParaRPr>
        </a:p>
      </dsp:txBody>
      <dsp:txXfrm>
        <a:off x="68328" y="2864072"/>
        <a:ext cx="1249414" cy="14649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40083-FD36-4E22-96BF-26FF6840F363}">
      <dsp:nvSpPr>
        <dsp:cNvPr id="0" name=""/>
        <dsp:cNvSpPr/>
      </dsp:nvSpPr>
      <dsp:spPr>
        <a:xfrm>
          <a:off x="0" y="5940"/>
          <a:ext cx="7083234" cy="673920"/>
        </a:xfrm>
        <a:prstGeom prst="roundRect">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mn-MN" sz="1200" i="1" kern="1200" dirty="0" smtClean="0">
              <a:solidFill>
                <a:schemeClr val="tx1"/>
              </a:solidFill>
              <a:latin typeface="Arial" panose="020B0604020202020204" pitchFamily="34" charset="0"/>
              <a:cs typeface="Arial" panose="020B0604020202020204" pitchFamily="34" charset="0"/>
            </a:rPr>
            <a:t>	Соёлын өвийг хамгаалах тухай хуулийн 20.8 дугаар заалт: </a:t>
          </a:r>
          <a:r>
            <a:rPr lang="mn-MN" sz="1200" b="1" i="1" kern="1200" dirty="0" smtClean="0">
              <a:solidFill>
                <a:schemeClr val="tx1"/>
              </a:solidFill>
              <a:latin typeface="Arial" panose="020B0604020202020204" pitchFamily="34" charset="0"/>
              <a:cs typeface="Arial" panose="020B0604020202020204" pitchFamily="34" charset="0"/>
            </a:rPr>
            <a:t>Соёлын өвийн бүртгэл, мэдээллийн санг цаасан болон цахим хэлбэрээр бүрдүүлэх бөгөөд түүнд агуулагдах мэдээлэл үнэн зөв, бүрэн гүйцэд, зөрүүгүй байна.</a:t>
          </a:r>
          <a:endParaRPr lang="en-US" sz="1200" kern="1200" dirty="0">
            <a:solidFill>
              <a:schemeClr val="tx1"/>
            </a:solidFill>
            <a:latin typeface="Arial" panose="020B0604020202020204" pitchFamily="34" charset="0"/>
            <a:cs typeface="Arial" panose="020B0604020202020204" pitchFamily="34" charset="0"/>
          </a:endParaRPr>
        </a:p>
      </dsp:txBody>
      <dsp:txXfrm>
        <a:off x="32898" y="38838"/>
        <a:ext cx="7017438" cy="6081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2811BC-F775-4D6D-B185-5712B45C47E9}">
      <dsp:nvSpPr>
        <dsp:cNvPr id="0" name=""/>
        <dsp:cNvSpPr/>
      </dsp:nvSpPr>
      <dsp:spPr>
        <a:xfrm rot="5400000">
          <a:off x="-68163" y="449164"/>
          <a:ext cx="454425" cy="31809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mn-MN" sz="1800" b="1" kern="1200" dirty="0">
              <a:latin typeface="Arial" panose="020B0604020202020204" pitchFamily="34" charset="0"/>
              <a:cs typeface="Arial" panose="020B0604020202020204" pitchFamily="34" charset="0"/>
            </a:rPr>
            <a:t>1</a:t>
          </a:r>
          <a:endParaRPr lang="en-US" sz="1800" b="1" kern="1200" dirty="0">
            <a:latin typeface="Arial" panose="020B0604020202020204" pitchFamily="34" charset="0"/>
            <a:cs typeface="Arial" panose="020B0604020202020204" pitchFamily="34" charset="0"/>
          </a:endParaRPr>
        </a:p>
      </dsp:txBody>
      <dsp:txXfrm rot="-5400000">
        <a:off x="1" y="540049"/>
        <a:ext cx="318098" cy="136327"/>
      </dsp:txXfrm>
    </dsp:sp>
    <dsp:sp modelId="{1561816A-CE99-4D48-88C0-63474114F0B7}">
      <dsp:nvSpPr>
        <dsp:cNvPr id="0" name=""/>
        <dsp:cNvSpPr/>
      </dsp:nvSpPr>
      <dsp:spPr>
        <a:xfrm rot="5400000">
          <a:off x="4055833" y="-3633520"/>
          <a:ext cx="845046" cy="841688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Улсын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тооллогын үеэр гаргасан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Ерөнхий бүртгэлээс “хасаж актлах”, “үндсэн хөрөнгийн ангилал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солих, шилжүүлэх” тухай Саналыг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байгууллагын Өмч хамгаалах байнгын Зөвлөлийн хурлаар хэлэлцэж дүгнэлт гаргана.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Холбогдолтой баримт материалаа бүрдүүлнэ.</a:t>
          </a:r>
          <a:endParaRPr lang="en-US" sz="1400" b="0" kern="1200" dirty="0"/>
        </a:p>
        <a:p>
          <a:pPr marL="57150" lvl="1" indent="-57150" algn="r" defTabSz="488950">
            <a:lnSpc>
              <a:spcPct val="90000"/>
            </a:lnSpc>
            <a:spcBef>
              <a:spcPct val="0"/>
            </a:spcBef>
            <a:spcAft>
              <a:spcPct val="15000"/>
            </a:spcAft>
            <a:buChar char="••"/>
          </a:pPr>
          <a:r>
            <a:rPr lang="mn-MN" sz="1100" i="1" kern="1200" dirty="0" smtClean="0">
              <a:latin typeface="Arial" panose="020B0604020202020204" pitchFamily="34" charset="0"/>
              <a:cs typeface="Arial" panose="020B0604020202020204" pitchFamily="34" charset="0"/>
            </a:rPr>
            <a:t>Төрийн болон орон нутгийн өмчид эд хөрөнгө олж авах, бүртгэх, данснаас хасах, шилжүүлэх журам1.2, 1.5, 2-р зүйл </a:t>
          </a:r>
          <a:r>
            <a:rPr lang="mn-MN" sz="1100" b="0" i="1" kern="1200" dirty="0" smtClean="0">
              <a:latin typeface="Arial" panose="020B0604020202020204" pitchFamily="34" charset="0"/>
              <a:cs typeface="Arial" panose="020B0604020202020204" pitchFamily="34" charset="0"/>
            </a:rPr>
            <a:t>/</a:t>
          </a:r>
          <a:endParaRPr lang="en-US" sz="1100" b="0" kern="1200" dirty="0"/>
        </a:p>
      </dsp:txBody>
      <dsp:txXfrm rot="-5400000">
        <a:off x="269913" y="193652"/>
        <a:ext cx="8375634" cy="762542"/>
      </dsp:txXfrm>
    </dsp:sp>
    <dsp:sp modelId="{3E0BB4A4-4731-4EF4-92F6-18097C9BC32C}">
      <dsp:nvSpPr>
        <dsp:cNvPr id="0" name=""/>
        <dsp:cNvSpPr/>
      </dsp:nvSpPr>
      <dsp:spPr>
        <a:xfrm rot="5400000">
          <a:off x="-68163" y="1287366"/>
          <a:ext cx="454425" cy="31809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mn-MN" sz="1800" b="1" kern="1200" dirty="0">
              <a:latin typeface="Arial" panose="020B0604020202020204" pitchFamily="34" charset="0"/>
              <a:cs typeface="Arial" panose="020B0604020202020204" pitchFamily="34" charset="0"/>
            </a:rPr>
            <a:t>2</a:t>
          </a:r>
          <a:endParaRPr lang="en-US" sz="1800" b="1" kern="1200" dirty="0">
            <a:latin typeface="Arial" panose="020B0604020202020204" pitchFamily="34" charset="0"/>
            <a:cs typeface="Arial" panose="020B0604020202020204" pitchFamily="34" charset="0"/>
          </a:endParaRPr>
        </a:p>
      </dsp:txBody>
      <dsp:txXfrm rot="-5400000">
        <a:off x="1" y="1378251"/>
        <a:ext cx="318098" cy="136327"/>
      </dsp:txXfrm>
    </dsp:sp>
    <dsp:sp modelId="{1E00C279-07E8-4759-AE74-27C20A17387A}">
      <dsp:nvSpPr>
        <dsp:cNvPr id="0" name=""/>
        <dsp:cNvSpPr/>
      </dsp:nvSpPr>
      <dsp:spPr>
        <a:xfrm rot="5400000">
          <a:off x="4087745" y="-2726306"/>
          <a:ext cx="829406" cy="83687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Байгууллагын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Өмч хамгаалах байнгын Зөвлөлийн хурлын дүгнэлт,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холбогдох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баримт материалын хамт Мэргэжлийн хяналтын газарт хандан Соёлын хяналтын улсын байцаагчийн дүгнэлт гаргуулна.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          /</a:t>
          </a:r>
          <a:r>
            <a:rPr lang="mn-MN" sz="1400" b="0" i="1"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М</a:t>
          </a:r>
          <a:r>
            <a:rPr lang="mn-MN" sz="1100" b="0" i="1" kern="1200" dirty="0" smtClean="0">
              <a:latin typeface="Arial" panose="020B0604020202020204" pitchFamily="34" charset="0"/>
              <a:cs typeface="Arial" panose="020B0604020202020204" pitchFamily="34" charset="0"/>
            </a:rPr>
            <a:t>узейн стандартын 12.4.14, 12.4.15, Музейн сан хөмрөгийг бүртгэн баримтжуулах заавар 6-р з</a:t>
          </a:r>
          <a:endParaRPr lang="en-US" sz="1400" b="0" kern="1200" dirty="0"/>
        </a:p>
        <a:p>
          <a:pPr marL="57150" lvl="1" indent="-57150" algn="just" defTabSz="488950">
            <a:lnSpc>
              <a:spcPct val="90000"/>
            </a:lnSpc>
            <a:spcBef>
              <a:spcPct val="0"/>
            </a:spcBef>
            <a:spcAft>
              <a:spcPct val="15000"/>
            </a:spcAft>
            <a:buChar char="••"/>
          </a:pPr>
          <a:r>
            <a:rPr lang="mn-MN" sz="1100" b="0" i="1" kern="1200" dirty="0" smtClean="0">
              <a:latin typeface="Arial" panose="020B0604020202020204" pitchFamily="34" charset="0"/>
              <a:cs typeface="Arial" panose="020B0604020202020204" pitchFamily="34" charset="0"/>
            </a:rPr>
            <a:t>         зүйл, </a:t>
          </a:r>
          <a:r>
            <a:rPr lang="mn-MN" sz="1100" i="1" kern="1200" dirty="0" smtClean="0">
              <a:latin typeface="Arial" panose="020B0604020202020204" pitchFamily="34" charset="0"/>
              <a:cs typeface="Arial" panose="020B0604020202020204" pitchFamily="34" charset="0"/>
            </a:rPr>
            <a:t>Төрийн болон орон нутгийн өмчид эд хөрөнгө олж авах, бүртгэх, данснаас хасах, шилжүүлэх журам 2-р зүйл,</a:t>
          </a:r>
          <a:r>
            <a:rPr lang="mn-MN" sz="1100" b="0" i="1" kern="1200" dirty="0" smtClean="0">
              <a:latin typeface="Arial" panose="020B0604020202020204" pitchFamily="34" charset="0"/>
              <a:cs typeface="Arial" panose="020B0604020202020204" pitchFamily="34" charset="0"/>
            </a:rPr>
            <a:t>/</a:t>
          </a:r>
          <a:endParaRPr lang="en-US" sz="1400" b="0" kern="1200" dirty="0"/>
        </a:p>
      </dsp:txBody>
      <dsp:txXfrm rot="-5400000">
        <a:off x="318098" y="1083829"/>
        <a:ext cx="8328213" cy="748430"/>
      </dsp:txXfrm>
    </dsp:sp>
    <dsp:sp modelId="{715FBCD6-F27C-4CC2-AD7A-0CF989890606}">
      <dsp:nvSpPr>
        <dsp:cNvPr id="0" name=""/>
        <dsp:cNvSpPr/>
      </dsp:nvSpPr>
      <dsp:spPr>
        <a:xfrm rot="5400000">
          <a:off x="-101352" y="2247547"/>
          <a:ext cx="520803" cy="31809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mn-MN" sz="1800" b="1" kern="1200" dirty="0">
              <a:latin typeface="Arial" panose="020B0604020202020204" pitchFamily="34" charset="0"/>
              <a:cs typeface="Arial" panose="020B0604020202020204" pitchFamily="34" charset="0"/>
            </a:rPr>
            <a:t>3</a:t>
          </a:r>
          <a:endParaRPr lang="en-US" sz="1800" b="1" kern="1200" dirty="0">
            <a:latin typeface="Arial" panose="020B0604020202020204" pitchFamily="34" charset="0"/>
            <a:cs typeface="Arial" panose="020B0604020202020204" pitchFamily="34" charset="0"/>
          </a:endParaRPr>
        </a:p>
      </dsp:txBody>
      <dsp:txXfrm rot="-5400000">
        <a:off x="1" y="2305243"/>
        <a:ext cx="318098" cy="202705"/>
      </dsp:txXfrm>
    </dsp:sp>
    <dsp:sp modelId="{CBA10297-14C4-4E10-9124-4050D87A42B4}">
      <dsp:nvSpPr>
        <dsp:cNvPr id="0" name=""/>
        <dsp:cNvSpPr/>
      </dsp:nvSpPr>
      <dsp:spPr>
        <a:xfrm rot="5400000">
          <a:off x="4032268" y="-1745626"/>
          <a:ext cx="913748" cy="83687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Байгууллагын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Өмч хамгаалах байнгын Зөвлөлийн хурлын дүгнэлт, бусад холбогдох баримт материал, Соёлын хяналтын улсын байцаагчийн дүгнэлтийн хамт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Соёлын асуудал эрхэлсэн Засгийн газрын гишүүнд буюу Соёлын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яаманд хүргүүлнэ.</a:t>
          </a:r>
          <a:endParaRPr lang="en-US" sz="1400" b="0" kern="1200" dirty="0">
            <a:latin typeface="Arial" panose="020B0604020202020204" pitchFamily="34" charset="0"/>
            <a:cs typeface="Arial" panose="020B0604020202020204" pitchFamily="34" charset="0"/>
          </a:endParaRPr>
        </a:p>
        <a:p>
          <a:pPr marL="57150" lvl="1" indent="-57150" algn="r" defTabSz="488950">
            <a:lnSpc>
              <a:spcPct val="90000"/>
            </a:lnSpc>
            <a:spcBef>
              <a:spcPct val="0"/>
            </a:spcBef>
            <a:spcAft>
              <a:spcPct val="15000"/>
            </a:spcAft>
            <a:buChar char="••"/>
          </a:pPr>
          <a:r>
            <a:rPr lang="mn-MN" sz="1100" b="0" i="1"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a:t>
          </a:r>
          <a:r>
            <a:rPr lang="mn-MN" sz="1100" b="0" i="1" kern="1200" dirty="0" smtClean="0">
              <a:latin typeface="Arial" panose="020B0604020202020204" pitchFamily="34" charset="0"/>
              <a:cs typeface="Arial" panose="020B0604020202020204" pitchFamily="34" charset="0"/>
            </a:rPr>
            <a:t>Музейн стандартын 12.4.14, 12.4.15, Музейн сан хөмрөгийг бүртгэн баримтжуулах заавар 2.6-р заалт/</a:t>
          </a:r>
          <a:endParaRPr lang="en-US" sz="1100" b="0" i="1" kern="1200" dirty="0">
            <a:latin typeface="Arial" panose="020B0604020202020204" pitchFamily="34" charset="0"/>
            <a:cs typeface="Arial" panose="020B0604020202020204" pitchFamily="34" charset="0"/>
          </a:endParaRPr>
        </a:p>
      </dsp:txBody>
      <dsp:txXfrm rot="-5400000">
        <a:off x="304792" y="2026456"/>
        <a:ext cx="8324095" cy="824536"/>
      </dsp:txXfrm>
    </dsp:sp>
    <dsp:sp modelId="{75745208-038A-4A63-A4B8-F547C7A11832}">
      <dsp:nvSpPr>
        <dsp:cNvPr id="0" name=""/>
        <dsp:cNvSpPr/>
      </dsp:nvSpPr>
      <dsp:spPr>
        <a:xfrm rot="5400000">
          <a:off x="-68163" y="3347537"/>
          <a:ext cx="454425" cy="31809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mn-MN" sz="1800" b="1" kern="1200" dirty="0">
              <a:latin typeface="Arial" panose="020B0604020202020204" pitchFamily="34" charset="0"/>
              <a:cs typeface="Arial" panose="020B0604020202020204" pitchFamily="34" charset="0"/>
            </a:rPr>
            <a:t>4</a:t>
          </a:r>
          <a:endParaRPr lang="en-US" sz="1800" b="1" kern="1200" dirty="0">
            <a:latin typeface="Arial" panose="020B0604020202020204" pitchFamily="34" charset="0"/>
            <a:cs typeface="Arial" panose="020B0604020202020204" pitchFamily="34" charset="0"/>
          </a:endParaRPr>
        </a:p>
      </dsp:txBody>
      <dsp:txXfrm rot="-5400000">
        <a:off x="1" y="3438422"/>
        <a:ext cx="318098" cy="136327"/>
      </dsp:txXfrm>
    </dsp:sp>
    <dsp:sp modelId="{5A084EFB-1256-4510-82FB-B91945FCA68F}">
      <dsp:nvSpPr>
        <dsp:cNvPr id="0" name=""/>
        <dsp:cNvSpPr/>
      </dsp:nvSpPr>
      <dsp:spPr>
        <a:xfrm rot="5400000">
          <a:off x="3850702" y="-555590"/>
          <a:ext cx="1276881" cy="83687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Байгууллагын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Өмч хамгаалах байнгын Зөвлөлийн хурлын дүгнэлт, бусад холбогдох баримт материал, Соёлын хяналтын улсын байцаагчийн дүгнэлт,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Соёлын асуудал эрхэлсэн Засгийн газрын гишүүн буюу Соёлын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яамнаас хариу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өгсөний дараа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Төрийн өмчийн бодлого зохицуулалтын газарт болон аймаг, орон нутгийн музей аймгийнхаа иргэдийн Төлөөлөгчдийн хуралд хүргүүлнэ. </a:t>
          </a:r>
          <a:endParaRPr lang="en-US" sz="1400" b="0" kern="1200" dirty="0"/>
        </a:p>
        <a:p>
          <a:pPr marL="57150" lvl="1" indent="-57150" algn="r" defTabSz="488950">
            <a:lnSpc>
              <a:spcPct val="90000"/>
            </a:lnSpc>
            <a:spcBef>
              <a:spcPct val="0"/>
            </a:spcBef>
            <a:spcAft>
              <a:spcPct val="15000"/>
            </a:spcAft>
            <a:buChar char="••"/>
          </a:pPr>
          <a:r>
            <a:rPr lang="mn-MN" sz="1100" b="0" i="1" kern="1200" dirty="0">
              <a:solidFill>
                <a:schemeClr val="tx1"/>
              </a:solidFill>
              <a:latin typeface="Arial" panose="020B0604020202020204" pitchFamily="34" charset="0"/>
              <a:ea typeface="Calibri" panose="020F0502020204030204" pitchFamily="34" charset="0"/>
              <a:cs typeface="Arial" panose="020B0604020202020204" pitchFamily="34" charset="0"/>
            </a:rPr>
            <a:t>/</a:t>
          </a:r>
          <a:r>
            <a:rPr lang="mn-MN" sz="1100" b="0" i="1" kern="1200" dirty="0">
              <a:latin typeface="Arial" panose="020B0604020202020204" pitchFamily="34" charset="0"/>
              <a:cs typeface="Arial" panose="020B0604020202020204" pitchFamily="34" charset="0"/>
            </a:rPr>
            <a:t>Музейн </a:t>
          </a:r>
          <a:r>
            <a:rPr lang="mn-MN" sz="1100" b="0" i="1" kern="1200" dirty="0" smtClean="0">
              <a:latin typeface="Arial" panose="020B0604020202020204" pitchFamily="34" charset="0"/>
              <a:cs typeface="Arial" panose="020B0604020202020204" pitchFamily="34" charset="0"/>
            </a:rPr>
            <a:t>стандартын 12.4.14, 12.4.15, </a:t>
          </a:r>
          <a:r>
            <a:rPr lang="mn-MN" sz="1100" b="0" i="1" kern="1200" dirty="0">
              <a:latin typeface="Arial" panose="020B0604020202020204" pitchFamily="34" charset="0"/>
              <a:cs typeface="Arial" panose="020B0604020202020204" pitchFamily="34" charset="0"/>
            </a:rPr>
            <a:t>Музейн сан хөмрөгийг бүртгэн баримтжуулах </a:t>
          </a:r>
          <a:r>
            <a:rPr lang="mn-MN" sz="1100" b="0" i="1" kern="1200" dirty="0" smtClean="0">
              <a:latin typeface="Arial" panose="020B0604020202020204" pitchFamily="34" charset="0"/>
              <a:cs typeface="Arial" panose="020B0604020202020204" pitchFamily="34" charset="0"/>
            </a:rPr>
            <a:t>заавар 2.6, </a:t>
          </a:r>
          <a:r>
            <a:rPr lang="mn-MN" sz="1100" i="1" kern="1200" dirty="0" smtClean="0">
              <a:latin typeface="Arial" panose="020B0604020202020204" pitchFamily="34" charset="0"/>
              <a:cs typeface="Arial" panose="020B0604020202020204" pitchFamily="34" charset="0"/>
            </a:rPr>
            <a:t>Төрийн болон орон нутгийн өмчид эд хөрөнгө олж авах, бүртгэх, данснаас хасах, шилжүүлэх журам</a:t>
          </a:r>
          <a:r>
            <a:rPr lang="en-US" sz="1100" i="1" kern="1200" dirty="0" smtClean="0">
              <a:latin typeface="Arial" panose="020B0604020202020204" pitchFamily="34" charset="0"/>
              <a:cs typeface="Arial" panose="020B0604020202020204" pitchFamily="34" charset="0"/>
            </a:rPr>
            <a:t> 2.1.11, 6</a:t>
          </a:r>
          <a:r>
            <a:rPr lang="mn-MN" sz="1100" i="1" kern="1200" dirty="0" smtClean="0">
              <a:latin typeface="Arial" panose="020B0604020202020204" pitchFamily="34" charset="0"/>
              <a:cs typeface="Arial" panose="020B0604020202020204" pitchFamily="34" charset="0"/>
            </a:rPr>
            <a:t>-р зүйл ,</a:t>
          </a:r>
          <a:r>
            <a:rPr lang="mn-MN" sz="1100" b="0" i="1" kern="1200" dirty="0" smtClean="0">
              <a:latin typeface="Arial" panose="020B0604020202020204" pitchFamily="34" charset="0"/>
              <a:cs typeface="Arial" panose="020B0604020202020204" pitchFamily="34" charset="0"/>
            </a:rPr>
            <a:t>/</a:t>
          </a:r>
          <a:endParaRPr lang="en-US" sz="1100" b="0" i="1" kern="1200" dirty="0"/>
        </a:p>
      </dsp:txBody>
      <dsp:txXfrm rot="-5400000">
        <a:off x="304792" y="3052652"/>
        <a:ext cx="8306369" cy="1152217"/>
      </dsp:txXfrm>
    </dsp:sp>
    <dsp:sp modelId="{0B88E776-C626-48FE-A293-2FA6B71EA3F6}">
      <dsp:nvSpPr>
        <dsp:cNvPr id="0" name=""/>
        <dsp:cNvSpPr/>
      </dsp:nvSpPr>
      <dsp:spPr>
        <a:xfrm rot="5400000">
          <a:off x="-68163" y="4947738"/>
          <a:ext cx="454425" cy="31809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mn-MN" sz="1800" b="1" kern="1200" dirty="0">
              <a:latin typeface="Arial" panose="020B0604020202020204" pitchFamily="34" charset="0"/>
              <a:cs typeface="Arial" panose="020B0604020202020204" pitchFamily="34" charset="0"/>
            </a:rPr>
            <a:t>5</a:t>
          </a:r>
          <a:endParaRPr lang="en-US" sz="1800" b="1" kern="1200" dirty="0">
            <a:latin typeface="Arial" panose="020B0604020202020204" pitchFamily="34" charset="0"/>
            <a:cs typeface="Arial" panose="020B0604020202020204" pitchFamily="34" charset="0"/>
          </a:endParaRPr>
        </a:p>
      </dsp:txBody>
      <dsp:txXfrm rot="-5400000">
        <a:off x="1" y="5038623"/>
        <a:ext cx="318098" cy="136327"/>
      </dsp:txXfrm>
    </dsp:sp>
    <dsp:sp modelId="{D4CCB605-FB30-469F-A7D5-3D5059E7BE62}">
      <dsp:nvSpPr>
        <dsp:cNvPr id="0" name=""/>
        <dsp:cNvSpPr/>
      </dsp:nvSpPr>
      <dsp:spPr>
        <a:xfrm rot="5400000">
          <a:off x="3538769" y="1113677"/>
          <a:ext cx="1900746" cy="83687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just" defTabSz="622300">
            <a:lnSpc>
              <a:spcPct val="90000"/>
            </a:lnSpc>
            <a:spcBef>
              <a:spcPct val="0"/>
            </a:spcBef>
            <a:spcAft>
              <a:spcPct val="15000"/>
            </a:spcAft>
            <a:buChar char="••"/>
          </a:pP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Музей нь Төрийн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өмчийн бодлого зохицуулалтын газар болон аймгийн ИТХ-аас шийдвэрлэсний дагуу хасаж актлах,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үндсэн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хөрөнгийн ангилал солих, шилжүүлэх ажиллагааг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гүйцэтгэж, тайлагнах ба </a:t>
          </a:r>
          <a:r>
            <a:rPr lang="mn-MN" sz="1400" b="0" kern="1200" dirty="0">
              <a:solidFill>
                <a:schemeClr val="tx1"/>
              </a:solidFill>
              <a:latin typeface="Arial" panose="020B0604020202020204" pitchFamily="34" charset="0"/>
              <a:ea typeface="Calibri" panose="020F0502020204030204" pitchFamily="34" charset="0"/>
              <a:cs typeface="Arial" panose="020B0604020202020204" pitchFamily="34" charset="0"/>
            </a:rPr>
            <a:t>“Музейн </a:t>
          </a:r>
          <a:r>
            <a:rPr lang="mn-MN" sz="1400" b="0" kern="1200" dirty="0">
              <a:latin typeface="Arial" panose="020B0604020202020204" pitchFamily="34" charset="0"/>
              <a:cs typeface="Arial" panose="020B0604020202020204" pitchFamily="34" charset="0"/>
            </a:rPr>
            <a:t>сан хөмрөгийг бүртгэн баримтжуулах заавар”-ын </a:t>
          </a:r>
          <a:r>
            <a:rPr lang="mn-MN" sz="1400" b="0" kern="1200" dirty="0" smtClean="0">
              <a:latin typeface="Arial" panose="020B0604020202020204" pitchFamily="34" charset="0"/>
              <a:cs typeface="Arial" panose="020B0604020202020204" pitchFamily="34" charset="0"/>
            </a:rPr>
            <a:t>2.6, 6.3.10 дугаар зүйлд тус тус заасны дагуу бүртгэл</a:t>
          </a:r>
          <a:r>
            <a:rPr lang="mn-MN" sz="1400" b="0" kern="1200" dirty="0">
              <a:latin typeface="Arial" panose="020B0604020202020204" pitchFamily="34" charset="0"/>
              <a:cs typeface="Arial" panose="020B0604020202020204" pitchFamily="34" charset="0"/>
            </a:rPr>
            <a:t>, баримтыг </a:t>
          </a:r>
          <a:r>
            <a:rPr lang="mn-MN" sz="1400" b="0" kern="1200" dirty="0" smtClean="0">
              <a:latin typeface="Arial" panose="020B0604020202020204" pitchFamily="34" charset="0"/>
              <a:cs typeface="Arial" panose="020B0604020202020204" pitchFamily="34" charset="0"/>
            </a:rPr>
            <a:t>бүрдүүлж, зохион байгуулан ажиллана.  </a:t>
          </a:r>
          <a:endParaRPr lang="en-US" sz="1400" b="0" kern="1200" dirty="0"/>
        </a:p>
        <a:p>
          <a:pPr marL="114300" lvl="1" indent="-114300" algn="just" defTabSz="622300">
            <a:lnSpc>
              <a:spcPct val="90000"/>
            </a:lnSpc>
            <a:spcBef>
              <a:spcPct val="0"/>
            </a:spcBef>
            <a:spcAft>
              <a:spcPct val="15000"/>
            </a:spcAft>
            <a:buChar char="••"/>
          </a:pPr>
          <a:r>
            <a:rPr lang="mn-MN" sz="1400" b="0" kern="1200" dirty="0" smtClean="0">
              <a:latin typeface="Arial" panose="020B0604020202020204" pitchFamily="34" charset="0"/>
              <a:cs typeface="Arial" panose="020B0604020202020204" pitchFamily="34" charset="0"/>
            </a:rPr>
            <a:t>Эрх бүхий байгууллагын шийдвэр, уг шийдвэрийг хэрэгжүүлсэн тухай тайлан,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холбогдох бүх баримт материалын хамтаар СӨУНБМСанд ирүүлж, цахим </a:t>
          </a:r>
          <a:r>
            <a:rPr lang="en-US"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Register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болон </a:t>
          </a:r>
          <a:r>
            <a:rPr lang="en-US"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RCH</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 бүртгэлээс хасуулж </a:t>
          </a:r>
          <a:r>
            <a:rPr lang="mn-MN" sz="1400" kern="1200" dirty="0" smtClean="0">
              <a:latin typeface="Arial" panose="020B0604020202020204" pitchFamily="34" charset="0"/>
              <a:cs typeface="Arial" panose="020B0604020202020204" pitchFamily="34" charset="0"/>
            </a:rPr>
            <a:t>идэвхигүй төлөвт шилжүүлэн </a:t>
          </a:r>
          <a:r>
            <a:rPr lang="mn-MN" sz="1400" b="0"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архивлахыг СӨУНБМСантай хамтран зохион байгуулна.                             </a:t>
          </a:r>
          <a:endParaRPr lang="en-US" sz="1400" b="0" kern="1200" dirty="0"/>
        </a:p>
        <a:p>
          <a:pPr marL="57150" lvl="1" indent="-57150" algn="r" defTabSz="488950">
            <a:lnSpc>
              <a:spcPct val="90000"/>
            </a:lnSpc>
            <a:spcBef>
              <a:spcPct val="0"/>
            </a:spcBef>
            <a:spcAft>
              <a:spcPct val="15000"/>
            </a:spcAft>
            <a:buChar char="••"/>
          </a:pPr>
          <a:r>
            <a:rPr lang="mn-MN" sz="1100" b="0" i="1"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                                                     /Музейн </a:t>
          </a:r>
          <a:r>
            <a:rPr lang="mn-MN" sz="1100" b="0" i="1" kern="1200" dirty="0" smtClean="0">
              <a:latin typeface="Arial" panose="020B0604020202020204" pitchFamily="34" charset="0"/>
              <a:cs typeface="Arial" panose="020B0604020202020204" pitchFamily="34" charset="0"/>
            </a:rPr>
            <a:t>сан хөмрөгийг бүртгэн баримтжуулах заавар”-ын 2.6, 6.3.10 , </a:t>
          </a:r>
          <a:r>
            <a:rPr lang="mn-MN" sz="1100" i="1" kern="1200" dirty="0" smtClean="0">
              <a:latin typeface="Arial" panose="020B0604020202020204" pitchFamily="34" charset="0"/>
              <a:cs typeface="Arial" panose="020B0604020202020204" pitchFamily="34" charset="0"/>
            </a:rPr>
            <a:t>Төрийн болон 					      орон нутгийн өмчид эд хөрөнгө олж авах, бүртгэх, данснаас , шилжүүлэх журам</a:t>
          </a:r>
          <a:r>
            <a:rPr lang="en-US" sz="1100" i="1" kern="1200" dirty="0" smtClean="0">
              <a:latin typeface="Arial" panose="020B0604020202020204" pitchFamily="34" charset="0"/>
              <a:cs typeface="Arial" panose="020B0604020202020204" pitchFamily="34" charset="0"/>
            </a:rPr>
            <a:t> </a:t>
          </a:r>
          <a:r>
            <a:rPr lang="mn-MN" sz="1100" i="1" kern="1200" dirty="0" smtClean="0">
              <a:latin typeface="Arial" panose="020B0604020202020204" pitchFamily="34" charset="0"/>
              <a:cs typeface="Arial" panose="020B0604020202020204" pitchFamily="34" charset="0"/>
            </a:rPr>
            <a:t>8-р 						           зүйл, </a:t>
          </a:r>
          <a:r>
            <a:rPr lang="mn-MN" sz="1100" b="0" i="1" kern="1200" dirty="0" smtClean="0">
              <a:solidFill>
                <a:schemeClr val="tx1"/>
              </a:solidFill>
              <a:latin typeface="Arial" panose="020B0604020202020204" pitchFamily="34" charset="0"/>
              <a:ea typeface="Calibri" panose="020F0502020204030204" pitchFamily="34" charset="0"/>
              <a:cs typeface="Arial" panose="020B0604020202020204" pitchFamily="34" charset="0"/>
            </a:rPr>
            <a:t>Соёлын өвийг хамгаалах тухай хуулийн 22.6-р зүйл/ </a:t>
          </a:r>
          <a:endParaRPr lang="en-US" sz="1400" b="0" kern="1200" dirty="0"/>
        </a:p>
      </dsp:txBody>
      <dsp:txXfrm rot="-5400000">
        <a:off x="304792" y="4440442"/>
        <a:ext cx="8275914" cy="17151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2A28A-38C3-4A67-BC76-5F1835CE5DDD}">
      <dsp:nvSpPr>
        <dsp:cNvPr id="0" name=""/>
        <dsp:cNvSpPr/>
      </dsp:nvSpPr>
      <dsp:spPr>
        <a:xfrm>
          <a:off x="0" y="0"/>
          <a:ext cx="8297695" cy="8883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just" defTabSz="463550" rtl="0">
            <a:lnSpc>
              <a:spcPct val="90000"/>
            </a:lnSpc>
            <a:spcBef>
              <a:spcPct val="0"/>
            </a:spcBef>
            <a:spcAft>
              <a:spcPct val="35000"/>
            </a:spcAft>
          </a:pPr>
          <a:r>
            <a:rPr lang="mn-MN" sz="2000" b="1" kern="1200" dirty="0" smtClean="0">
              <a:latin typeface="Arial" panose="020B0604020202020204" pitchFamily="34" charset="0"/>
              <a:cs typeface="Arial" panose="020B0604020202020204" pitchFamily="34" charset="0"/>
            </a:rPr>
            <a:t>1.	</a:t>
          </a:r>
          <a:r>
            <a:rPr lang="mn-MN" sz="1600" kern="1200" dirty="0" smtClean="0">
              <a:latin typeface="Arial" panose="020B0604020202020204" pitchFamily="34" charset="0"/>
              <a:cs typeface="Arial" panose="020B0604020202020204" pitchFamily="34" charset="0"/>
            </a:rPr>
            <a:t>“</a:t>
          </a:r>
          <a:r>
            <a:rPr lang="en-US" sz="1600" kern="1200" dirty="0" smtClean="0">
              <a:latin typeface="Arial" panose="020B0604020202020204" pitchFamily="34" charset="0"/>
              <a:cs typeface="Arial" panose="020B0604020202020204" pitchFamily="34" charset="0"/>
            </a:rPr>
            <a:t>RCH</a:t>
          </a:r>
          <a:r>
            <a:rPr lang="mn-MN" sz="1600" kern="1200" dirty="0" smtClean="0">
              <a:latin typeface="Arial" panose="020B0604020202020204" pitchFamily="34" charset="0"/>
              <a:cs typeface="Arial" panose="020B0604020202020204" pitchFamily="34" charset="0"/>
            </a:rPr>
            <a:t>” программд “Судлагдсан байдал”, “Сэргээн засварласан”, “Хуулбар хийсэн”, “Шилжилт хөдөлгөөн”-д орсон үзмэрүүдийнхээ мэдээллийг цаг тухай бүрд нь бүрэн оруулах, </a:t>
          </a:r>
          <a:r>
            <a:rPr lang="mn-MN" sz="1600" kern="1200" dirty="0" smtClean="0">
              <a:latin typeface="Arial" panose="020B0604020202020204" pitchFamily="34" charset="0"/>
              <a:cs typeface="Arial" panose="020B0604020202020204" pitchFamily="34" charset="0"/>
            </a:rPr>
            <a:t>бүрэн оруулсан эсэхэд </a:t>
          </a:r>
          <a:r>
            <a:rPr lang="mn-MN" sz="1600" kern="1200" dirty="0" smtClean="0">
              <a:latin typeface="Arial" panose="020B0604020202020204" pitchFamily="34" charset="0"/>
              <a:cs typeface="Arial" panose="020B0604020202020204" pitchFamily="34" charset="0"/>
            </a:rPr>
            <a:t>хяналт тавьж  ажиллана. </a:t>
          </a:r>
          <a:endParaRPr lang="en-US" sz="1600" kern="1200" dirty="0">
            <a:latin typeface="Arial" panose="020B0604020202020204" pitchFamily="34" charset="0"/>
            <a:cs typeface="Arial" panose="020B0604020202020204" pitchFamily="34" charset="0"/>
          </a:endParaRPr>
        </a:p>
      </dsp:txBody>
      <dsp:txXfrm>
        <a:off x="43367" y="43367"/>
        <a:ext cx="8210961" cy="801642"/>
      </dsp:txXfrm>
    </dsp:sp>
    <dsp:sp modelId="{DC85DA80-67F6-4205-93D2-54F9F0F85428}">
      <dsp:nvSpPr>
        <dsp:cNvPr id="0" name=""/>
        <dsp:cNvSpPr/>
      </dsp:nvSpPr>
      <dsp:spPr>
        <a:xfrm>
          <a:off x="4052" y="914395"/>
          <a:ext cx="8297695" cy="22432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just" defTabSz="463550" rtl="0">
            <a:lnSpc>
              <a:spcPct val="90000"/>
            </a:lnSpc>
            <a:spcBef>
              <a:spcPct val="0"/>
            </a:spcBef>
            <a:spcAft>
              <a:spcPct val="35000"/>
            </a:spcAft>
          </a:pPr>
          <a:r>
            <a:rPr lang="mn-MN" sz="2000" b="1" kern="1200" dirty="0" smtClean="0">
              <a:latin typeface="Arial" panose="020B0604020202020204" pitchFamily="34" charset="0"/>
              <a:cs typeface="Arial" panose="020B0604020202020204" pitchFamily="34" charset="0"/>
            </a:rPr>
            <a:t>2. </a:t>
          </a:r>
          <a:r>
            <a:rPr lang="mn-MN" sz="1600" b="1" kern="1200" dirty="0" smtClean="0">
              <a:latin typeface="Arial" panose="020B0604020202020204" pitchFamily="34" charset="0"/>
              <a:cs typeface="Arial" panose="020B0604020202020204" pitchFamily="34" charset="0"/>
            </a:rPr>
            <a:t>	</a:t>
          </a:r>
          <a:r>
            <a:rPr lang="mn-MN" sz="1600" kern="1200" dirty="0" smtClean="0">
              <a:latin typeface="Arial" panose="020B0604020202020204" pitchFamily="34" charset="0"/>
              <a:cs typeface="Arial" panose="020B0604020202020204" pitchFamily="34" charset="0"/>
            </a:rPr>
            <a:t>2021 онд багтааж музейгээсээ дутсан, солигдсон бүх үзмэрүүдийнхээ мэдээллийг “</a:t>
          </a:r>
          <a:r>
            <a:rPr lang="en-US" sz="1600" kern="1200" dirty="0" smtClean="0">
              <a:latin typeface="Arial" panose="020B0604020202020204" pitchFamily="34" charset="0"/>
              <a:cs typeface="Arial" panose="020B0604020202020204" pitchFamily="34" charset="0"/>
            </a:rPr>
            <a:t>Register</a:t>
          </a:r>
          <a:r>
            <a:rPr lang="mn-MN" sz="1600" kern="1200" dirty="0" smtClean="0">
              <a:latin typeface="Arial" panose="020B0604020202020204" pitchFamily="34" charset="0"/>
              <a:cs typeface="Arial" panose="020B0604020202020204" pitchFamily="34" charset="0"/>
            </a:rPr>
            <a:t>”</a:t>
          </a:r>
          <a:r>
            <a:rPr lang="en-US" sz="1600" kern="1200" dirty="0" smtClean="0">
              <a:latin typeface="Arial" panose="020B0604020202020204" pitchFamily="34" charset="0"/>
              <a:cs typeface="Arial" panose="020B0604020202020204" pitchFamily="34" charset="0"/>
            </a:rPr>
            <a:t> </a:t>
          </a:r>
          <a:r>
            <a:rPr lang="mn-MN" sz="1600" kern="1200" dirty="0" smtClean="0">
              <a:latin typeface="Arial" panose="020B0604020202020204" pitchFamily="34" charset="0"/>
              <a:cs typeface="Arial" panose="020B0604020202020204" pitchFamily="34" charset="0"/>
            </a:rPr>
            <a:t>программын Дутсан, Солигдсон талбаруудад бүрэн оруулах ажлыг гүйцэтгэнэ.  </a:t>
          </a:r>
        </a:p>
        <a:p>
          <a:pPr lvl="0" algn="just" defTabSz="463550" rtl="0">
            <a:lnSpc>
              <a:spcPct val="90000"/>
            </a:lnSpc>
            <a:spcBef>
              <a:spcPct val="0"/>
            </a:spcBef>
            <a:spcAft>
              <a:spcPct val="35000"/>
            </a:spcAft>
          </a:pPr>
          <a:r>
            <a:rPr lang="mn-MN" sz="1600" kern="1200" dirty="0" smtClean="0">
              <a:latin typeface="Arial" panose="020B0604020202020204" pitchFamily="34" charset="0"/>
              <a:cs typeface="Arial" panose="020B0604020202020204" pitchFamily="34" charset="0"/>
            </a:rPr>
            <a:t>	“Дутсан”, “Солигдсон” үзмэр нь “</a:t>
          </a:r>
          <a:r>
            <a:rPr lang="en-US" sz="1600" kern="1200" dirty="0" smtClean="0">
              <a:latin typeface="Arial" panose="020B0604020202020204" pitchFamily="34" charset="0"/>
              <a:cs typeface="Arial" panose="020B0604020202020204" pitchFamily="34" charset="0"/>
            </a:rPr>
            <a:t>RCH</a:t>
          </a:r>
          <a:r>
            <a:rPr lang="mn-MN" sz="1600" kern="1200" dirty="0" smtClean="0">
              <a:latin typeface="Arial" panose="020B0604020202020204" pitchFamily="34" charset="0"/>
              <a:cs typeface="Arial" panose="020B0604020202020204" pitchFamily="34" charset="0"/>
            </a:rPr>
            <a:t>”</a:t>
          </a:r>
          <a:r>
            <a:rPr lang="en-US" sz="1600" kern="1200" dirty="0" smtClean="0">
              <a:latin typeface="Arial" panose="020B0604020202020204" pitchFamily="34" charset="0"/>
              <a:cs typeface="Arial" panose="020B0604020202020204" pitchFamily="34" charset="0"/>
            </a:rPr>
            <a:t>-</a:t>
          </a:r>
          <a:r>
            <a:rPr lang="mn-MN" sz="1600" kern="1200" dirty="0" smtClean="0">
              <a:latin typeface="Arial" panose="020B0604020202020204" pitchFamily="34" charset="0"/>
              <a:cs typeface="Arial" panose="020B0604020202020204" pitchFamily="34" charset="0"/>
            </a:rPr>
            <a:t>д бүртгэгдсэн эсэхийг мөн давхар хянаж шалгана. Хэрэв </a:t>
          </a:r>
          <a:r>
            <a:rPr lang="mn-MN" sz="1600" kern="1200" dirty="0" smtClean="0">
              <a:latin typeface="Arial" panose="020B0604020202020204" pitchFamily="34" charset="0"/>
              <a:ea typeface="Calibri" panose="020F0502020204030204" pitchFamily="34" charset="0"/>
            </a:rPr>
            <a:t>“Дутсан”, “Солигдсон”, “Актлагдсан”, “Шилжүүлсэн” үзмэр нь “</a:t>
          </a:r>
          <a:r>
            <a:rPr lang="en-US" sz="1600" kern="1200" dirty="0" smtClean="0">
              <a:latin typeface="Arial" panose="020B0604020202020204" pitchFamily="34" charset="0"/>
              <a:ea typeface="Calibri" panose="020F0502020204030204" pitchFamily="34" charset="0"/>
            </a:rPr>
            <a:t>RCH</a:t>
          </a:r>
          <a:r>
            <a:rPr lang="mn-MN" sz="1600" kern="1200" dirty="0" smtClean="0">
              <a:latin typeface="Arial" panose="020B0604020202020204" pitchFamily="34" charset="0"/>
              <a:ea typeface="Calibri" panose="020F0502020204030204" pitchFamily="34" charset="0"/>
            </a:rPr>
            <a:t>” программд бүртгэгдсэн бол “</a:t>
          </a:r>
          <a:r>
            <a:rPr lang="en-US" sz="1600" kern="1200" dirty="0" smtClean="0">
              <a:latin typeface="Arial" panose="020B0604020202020204" pitchFamily="34" charset="0"/>
              <a:ea typeface="Calibri" panose="020F0502020204030204" pitchFamily="34" charset="0"/>
            </a:rPr>
            <a:t>RCH</a:t>
          </a:r>
          <a:r>
            <a:rPr lang="mn-MN" sz="1600" kern="1200" dirty="0" smtClean="0">
              <a:latin typeface="Arial" panose="020B0604020202020204" pitchFamily="34" charset="0"/>
              <a:ea typeface="Calibri" panose="020F0502020204030204" pitchFamily="34" charset="0"/>
            </a:rPr>
            <a:t>” программын “Товч түүх” талбарт дэлгэрэнгүй мэдээллийг оруулна. </a:t>
          </a:r>
        </a:p>
        <a:p>
          <a:pPr lvl="0" algn="just" defTabSz="463550" rtl="0">
            <a:lnSpc>
              <a:spcPct val="90000"/>
            </a:lnSpc>
            <a:spcBef>
              <a:spcPct val="0"/>
            </a:spcBef>
            <a:spcAft>
              <a:spcPct val="35000"/>
            </a:spcAft>
          </a:pPr>
          <a:r>
            <a:rPr lang="mn-MN" sz="1600" kern="1200" dirty="0" smtClean="0">
              <a:latin typeface="Arial" panose="020B0604020202020204" pitchFamily="34" charset="0"/>
              <a:cs typeface="Arial" panose="020B0604020202020204" pitchFamily="34" charset="0"/>
            </a:rPr>
            <a:t>	“Дутсан”, “Солигдсон” үзмэр нь “</a:t>
          </a:r>
          <a:r>
            <a:rPr lang="en-US" sz="1600" kern="1200" dirty="0" smtClean="0">
              <a:latin typeface="Arial" panose="020B0604020202020204" pitchFamily="34" charset="0"/>
              <a:cs typeface="Arial" panose="020B0604020202020204" pitchFamily="34" charset="0"/>
            </a:rPr>
            <a:t>RCH</a:t>
          </a:r>
          <a:r>
            <a:rPr lang="mn-MN" sz="1600" kern="1200" dirty="0" smtClean="0">
              <a:latin typeface="Arial" panose="020B0604020202020204" pitchFamily="34" charset="0"/>
              <a:cs typeface="Arial" panose="020B0604020202020204" pitchFamily="34" charset="0"/>
            </a:rPr>
            <a:t>”</a:t>
          </a:r>
          <a:r>
            <a:rPr lang="en-US" sz="1600" kern="1200" dirty="0" smtClean="0">
              <a:latin typeface="Arial" panose="020B0604020202020204" pitchFamily="34" charset="0"/>
              <a:cs typeface="Arial" panose="020B0604020202020204" pitchFamily="34" charset="0"/>
            </a:rPr>
            <a:t>-</a:t>
          </a:r>
          <a:r>
            <a:rPr lang="mn-MN" sz="1600" kern="1200" dirty="0" smtClean="0">
              <a:latin typeface="Arial" panose="020B0604020202020204" pitchFamily="34" charset="0"/>
              <a:cs typeface="Arial" panose="020B0604020202020204" pitchFamily="34" charset="0"/>
            </a:rPr>
            <a:t>д бүртгэлтэй тухай мэдээллээ Соёлын өвийн үндэсний төвд ирүүлнэ. </a:t>
          </a:r>
          <a:endParaRPr lang="en-US" sz="1600" kern="1200" dirty="0">
            <a:latin typeface="Arial" panose="020B0604020202020204" pitchFamily="34" charset="0"/>
            <a:cs typeface="Arial" panose="020B0604020202020204" pitchFamily="34" charset="0"/>
          </a:endParaRPr>
        </a:p>
      </dsp:txBody>
      <dsp:txXfrm>
        <a:off x="113560" y="1023903"/>
        <a:ext cx="8078679" cy="2024274"/>
      </dsp:txXfrm>
    </dsp:sp>
    <dsp:sp modelId="{5BFF45E0-0F1D-4164-BAA1-D1383F1F431C}">
      <dsp:nvSpPr>
        <dsp:cNvPr id="0" name=""/>
        <dsp:cNvSpPr/>
      </dsp:nvSpPr>
      <dsp:spPr>
        <a:xfrm>
          <a:off x="4052" y="3200391"/>
          <a:ext cx="8297695" cy="10109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just" defTabSz="889000" rtl="0">
            <a:lnSpc>
              <a:spcPct val="90000"/>
            </a:lnSpc>
            <a:spcBef>
              <a:spcPct val="0"/>
            </a:spcBef>
            <a:spcAft>
              <a:spcPct val="35000"/>
            </a:spcAft>
          </a:pPr>
          <a:r>
            <a:rPr lang="mn-MN" sz="2000" b="1" kern="1200" dirty="0" smtClean="0">
              <a:latin typeface="Arial" panose="020B0604020202020204" pitchFamily="34" charset="0"/>
              <a:cs typeface="Arial" panose="020B0604020202020204" pitchFamily="34" charset="0"/>
            </a:rPr>
            <a:t>3. </a:t>
          </a:r>
          <a:r>
            <a:rPr lang="mn-MN" sz="1600" b="0" kern="1200" dirty="0" smtClean="0">
              <a:latin typeface="Arial" panose="020B0604020202020204" pitchFamily="34" charset="0"/>
              <a:ea typeface="Calibri" panose="020F0502020204030204" pitchFamily="34" charset="0"/>
            </a:rPr>
            <a:t>2018-2019 оны улсын тооллогоор Ерөнхий бүртгэлд дэс залруулах, үзмэр салгаж эсхүл нэгтгэж бүртгэхээр санал гаргасан ажлаа дотооддоо зохион байгуулан гүйцэтгэж, Ерөнхий бүртгэлийн дэвтэр болон цахим программд бүртгэнэ.    </a:t>
          </a:r>
          <a:endParaRPr lang="en-US" sz="1600" b="0" kern="1200" dirty="0">
            <a:latin typeface="Arial" panose="020B0604020202020204" pitchFamily="34" charset="0"/>
            <a:cs typeface="Arial" panose="020B0604020202020204" pitchFamily="34" charset="0"/>
          </a:endParaRPr>
        </a:p>
      </dsp:txBody>
      <dsp:txXfrm>
        <a:off x="53404" y="3249743"/>
        <a:ext cx="8198991" cy="912274"/>
      </dsp:txXfrm>
    </dsp:sp>
    <dsp:sp modelId="{B51DB354-8FF7-459E-A918-81B29A687B5E}">
      <dsp:nvSpPr>
        <dsp:cNvPr id="0" name=""/>
        <dsp:cNvSpPr/>
      </dsp:nvSpPr>
      <dsp:spPr>
        <a:xfrm>
          <a:off x="0" y="4267202"/>
          <a:ext cx="8297695" cy="16855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just" defTabSz="463550" rtl="0">
            <a:lnSpc>
              <a:spcPct val="90000"/>
            </a:lnSpc>
            <a:spcBef>
              <a:spcPct val="0"/>
            </a:spcBef>
            <a:spcAft>
              <a:spcPct val="35000"/>
            </a:spcAft>
          </a:pPr>
          <a:r>
            <a:rPr lang="mn-MN" sz="2000" b="1" kern="1200" dirty="0" smtClean="0">
              <a:latin typeface="Arial" panose="020B0604020202020204" pitchFamily="34" charset="0"/>
              <a:cs typeface="Arial" panose="020B0604020202020204" pitchFamily="34" charset="0"/>
            </a:rPr>
            <a:t>4. </a:t>
          </a:r>
          <a:r>
            <a:rPr lang="mn-MN" sz="1600" b="1" kern="1200" dirty="0" smtClean="0">
              <a:latin typeface="Arial" panose="020B0604020202020204" pitchFamily="34" charset="0"/>
              <a:cs typeface="Arial" panose="020B0604020202020204" pitchFamily="34" charset="0"/>
            </a:rPr>
            <a:t>	</a:t>
          </a:r>
          <a:r>
            <a:rPr lang="mn-MN" sz="1600" kern="1200" dirty="0" smtClean="0">
              <a:latin typeface="Arial" panose="020B0604020202020204" pitchFamily="34" charset="0"/>
              <a:cs typeface="Arial" panose="020B0604020202020204" pitchFamily="34" charset="0"/>
            </a:rPr>
            <a:t>Өмнөх 2007-2008, 2012-2014 оны улсын тооллогын мөрөөр хэрэгжүүлсэн хасаж актлагдсан, үндсэн хөрөнгийн ангилал сольсон, шилжүүлсэн үзмэрийн тухай мэдээллээ “Музейн сан хөмрөгийг бүртгэн баримтжуулах заавар”-ын 2.6.4 дүгээр зүйлд заасны дагуу Ерөнхий бүртгэлийн гар бичмэл дэвтэр болон цахим бүртгэлийн программын “Тайлбар” хэсэгт нөхөж бичиж оруулах ажлыг гүйцэтгэнэ.  </a:t>
          </a:r>
        </a:p>
        <a:p>
          <a:pPr lvl="0" algn="just" defTabSz="463550" rtl="0">
            <a:lnSpc>
              <a:spcPct val="90000"/>
            </a:lnSpc>
            <a:spcBef>
              <a:spcPct val="0"/>
            </a:spcBef>
            <a:spcAft>
              <a:spcPct val="35000"/>
            </a:spcAft>
          </a:pPr>
          <a:r>
            <a:rPr lang="mn-MN" sz="1600" kern="1200" dirty="0" smtClean="0">
              <a:latin typeface="Arial" panose="020B0604020202020204" pitchFamily="34" charset="0"/>
              <a:cs typeface="Arial" panose="020B0604020202020204" pitchFamily="34" charset="0"/>
            </a:rPr>
            <a:t>	Ерөнхий бүртгэлээс хасаж акталсан, үндсэн хөрөнгийн сольсон, шилжүүлсэн үзмэр нь </a:t>
          </a:r>
          <a:r>
            <a:rPr lang="en-US" sz="1600" kern="1200" dirty="0" smtClean="0">
              <a:latin typeface="Arial" panose="020B0604020202020204" pitchFamily="34" charset="0"/>
              <a:cs typeface="Arial" panose="020B0604020202020204" pitchFamily="34" charset="0"/>
            </a:rPr>
            <a:t>RCH</a:t>
          </a:r>
          <a:r>
            <a:rPr lang="mn-MN" sz="1600" kern="1200" dirty="0" smtClean="0">
              <a:latin typeface="Arial" panose="020B0604020202020204" pitchFamily="34" charset="0"/>
              <a:cs typeface="Arial" panose="020B0604020202020204" pitchFamily="34" charset="0"/>
            </a:rPr>
            <a:t> программд бүртгэгдсэн эсэхийг мөн давхар хянаж шалгана. </a:t>
          </a:r>
          <a:endParaRPr lang="en-US" sz="1600" kern="1200" dirty="0">
            <a:latin typeface="Arial" panose="020B0604020202020204" pitchFamily="34" charset="0"/>
            <a:cs typeface="Arial" panose="020B0604020202020204" pitchFamily="34" charset="0"/>
          </a:endParaRPr>
        </a:p>
      </dsp:txBody>
      <dsp:txXfrm>
        <a:off x="82283" y="4349485"/>
        <a:ext cx="8133129" cy="15210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80085-D409-4C6E-A0C0-78531641E52A}">
      <dsp:nvSpPr>
        <dsp:cNvPr id="0" name=""/>
        <dsp:cNvSpPr/>
      </dsp:nvSpPr>
      <dsp:spPr>
        <a:xfrm>
          <a:off x="4052" y="2580"/>
          <a:ext cx="8297695" cy="15020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just" defTabSz="463550" rtl="0">
            <a:lnSpc>
              <a:spcPct val="90000"/>
            </a:lnSpc>
            <a:spcBef>
              <a:spcPct val="0"/>
            </a:spcBef>
            <a:spcAft>
              <a:spcPct val="35000"/>
            </a:spcAft>
          </a:pPr>
          <a:r>
            <a:rPr lang="mn-MN" sz="2000" b="1" kern="1200" dirty="0" smtClean="0">
              <a:latin typeface="Arial" panose="020B0604020202020204" pitchFamily="34" charset="0"/>
              <a:cs typeface="Arial" panose="020B0604020202020204" pitchFamily="34" charset="0"/>
            </a:rPr>
            <a:t>5.	</a:t>
          </a:r>
          <a:r>
            <a:rPr lang="mn-MN" sz="1600" kern="1200" dirty="0" smtClean="0">
              <a:latin typeface="Arial" panose="020B0604020202020204" pitchFamily="34" charset="0"/>
              <a:cs typeface="Arial" panose="020B0604020202020204" pitchFamily="34" charset="0"/>
            </a:rPr>
            <a:t>2018-2019 оны Түүх, соёлын хөдлөх дурсгалт зүйлийн улсын тооллогоор “хасаж актлах”, “үндсэн хөрөнгийн ангилал солих, шилжүүлэх” тухай санал гаргасан үзмэр, эд өлгийн зүйлсээ хасаж актлах, үндсэн хөрөнгийн ангилал солих, шилжүүлэх ажлаа музейн удирдлага, ажилтнууд болон холбогдох байгууллагуудтай хамтран зохих журмын дагуу гүйцэтгэх арга хэмжээг зохион байгуулна. </a:t>
          </a:r>
          <a:endParaRPr lang="en-US" sz="1600" kern="1200" dirty="0">
            <a:latin typeface="Arial" panose="020B0604020202020204" pitchFamily="34" charset="0"/>
            <a:cs typeface="Arial" panose="020B0604020202020204" pitchFamily="34" charset="0"/>
          </a:endParaRPr>
        </a:p>
      </dsp:txBody>
      <dsp:txXfrm>
        <a:off x="77377" y="75905"/>
        <a:ext cx="8151045" cy="1355417"/>
      </dsp:txXfrm>
    </dsp:sp>
    <dsp:sp modelId="{190291D4-6F09-437B-B9F8-9E780ED8339E}">
      <dsp:nvSpPr>
        <dsp:cNvPr id="0" name=""/>
        <dsp:cNvSpPr/>
      </dsp:nvSpPr>
      <dsp:spPr>
        <a:xfrm>
          <a:off x="4052" y="1666721"/>
          <a:ext cx="8297695" cy="17529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just" defTabSz="463550" rtl="0">
            <a:lnSpc>
              <a:spcPct val="90000"/>
            </a:lnSpc>
            <a:spcBef>
              <a:spcPct val="0"/>
            </a:spcBef>
            <a:spcAft>
              <a:spcPct val="35000"/>
            </a:spcAft>
          </a:pPr>
          <a:r>
            <a:rPr lang="mn-MN" sz="2000" b="1" kern="1200" dirty="0" smtClean="0">
              <a:latin typeface="Arial" panose="020B0604020202020204" pitchFamily="34" charset="0"/>
              <a:cs typeface="Arial" panose="020B0604020202020204" pitchFamily="34" charset="0"/>
            </a:rPr>
            <a:t>6.	</a:t>
          </a:r>
          <a:r>
            <a:rPr lang="mn-MN" sz="1600" kern="1200" dirty="0" smtClean="0">
              <a:latin typeface="Arial" panose="020B0604020202020204" pitchFamily="34" charset="0"/>
              <a:cs typeface="Arial" panose="020B0604020202020204" pitchFamily="34" charset="0"/>
            </a:rPr>
            <a:t>Эрх бүхий байгууллагын шийдвэрээр Ерөнхий бүртгэлээс хасаж акталсан, үндсэн хөрөнгийн ангилал сольсон, шилжүүлсэн бол дараагийн ээлжит </a:t>
          </a:r>
          <a:r>
            <a:rPr lang="en-US" sz="1600" kern="1200" dirty="0" smtClean="0">
              <a:latin typeface="Arial" panose="020B0604020202020204" pitchFamily="34" charset="0"/>
              <a:cs typeface="Arial" panose="020B0604020202020204" pitchFamily="34" charset="0"/>
            </a:rPr>
            <a:t>(2022 </a:t>
          </a:r>
          <a:r>
            <a:rPr lang="mn-MN" sz="1600" kern="1200" dirty="0" smtClean="0">
              <a:latin typeface="Arial" panose="020B0604020202020204" pitchFamily="34" charset="0"/>
              <a:cs typeface="Arial" panose="020B0604020202020204" pitchFamily="34" charset="0"/>
            </a:rPr>
            <a:t>оны</a:t>
          </a:r>
          <a:r>
            <a:rPr lang="en-US" sz="1600" kern="1200" dirty="0" smtClean="0">
              <a:latin typeface="Arial" panose="020B0604020202020204" pitchFamily="34" charset="0"/>
              <a:cs typeface="Arial" panose="020B0604020202020204" pitchFamily="34" charset="0"/>
            </a:rPr>
            <a:t>)</a:t>
          </a:r>
          <a:r>
            <a:rPr lang="mn-MN" sz="1600" kern="1200" dirty="0" smtClean="0">
              <a:latin typeface="Arial" panose="020B0604020202020204" pitchFamily="34" charset="0"/>
              <a:cs typeface="Arial" panose="020B0604020202020204" pitchFamily="34" charset="0"/>
            </a:rPr>
            <a:t> улсын тооллогын өмнө энэ тухай мэдээллээ Ерөнхий бүртгэлдээ тусгаж, бүртгэлээ цэгцлэх ажлыг зохион байгуулна. </a:t>
          </a:r>
        </a:p>
        <a:p>
          <a:pPr lvl="0" algn="just" defTabSz="463550" rtl="0">
            <a:lnSpc>
              <a:spcPct val="90000"/>
            </a:lnSpc>
            <a:spcBef>
              <a:spcPct val="0"/>
            </a:spcBef>
            <a:spcAft>
              <a:spcPct val="35000"/>
            </a:spcAft>
          </a:pPr>
          <a:r>
            <a:rPr lang="mn-MN" sz="1600" kern="1200" dirty="0" smtClean="0">
              <a:latin typeface="Arial" panose="020B0604020202020204" pitchFamily="34" charset="0"/>
              <a:cs typeface="Arial" panose="020B0604020202020204" pitchFamily="34" charset="0"/>
            </a:rPr>
            <a:t>	Ерөнхий бүртгэлээс хасаж акталсан, үндсэн хөрөнгийн сольсон, шилжүүлсэн үзмэр нь </a:t>
          </a:r>
          <a:r>
            <a:rPr lang="en-US" sz="1600" kern="1200" dirty="0" smtClean="0">
              <a:latin typeface="Arial" panose="020B0604020202020204" pitchFamily="34" charset="0"/>
              <a:cs typeface="Arial" panose="020B0604020202020204" pitchFamily="34" charset="0"/>
            </a:rPr>
            <a:t>RCH</a:t>
          </a:r>
          <a:r>
            <a:rPr lang="mn-MN" sz="1600" kern="1200" dirty="0" smtClean="0">
              <a:latin typeface="Arial" panose="020B0604020202020204" pitchFamily="34" charset="0"/>
              <a:cs typeface="Arial" panose="020B0604020202020204" pitchFamily="34" charset="0"/>
            </a:rPr>
            <a:t> программд бүртгэгдсэн эсэхийг давхар хянаж шалгана. </a:t>
          </a:r>
          <a:endParaRPr lang="en-US" sz="1600" kern="1200" dirty="0">
            <a:latin typeface="Arial" panose="020B0604020202020204" pitchFamily="34" charset="0"/>
            <a:cs typeface="Arial" panose="020B0604020202020204" pitchFamily="34" charset="0"/>
          </a:endParaRPr>
        </a:p>
      </dsp:txBody>
      <dsp:txXfrm>
        <a:off x="89626" y="1752295"/>
        <a:ext cx="8126547" cy="1581842"/>
      </dsp:txXfrm>
    </dsp:sp>
    <dsp:sp modelId="{DA5D82EA-B58F-4768-B0A7-9BF4EA44B3E5}">
      <dsp:nvSpPr>
        <dsp:cNvPr id="0" name=""/>
        <dsp:cNvSpPr/>
      </dsp:nvSpPr>
      <dsp:spPr>
        <a:xfrm>
          <a:off x="4052" y="3581786"/>
          <a:ext cx="8297695" cy="190203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just" defTabSz="463550" rtl="0">
            <a:lnSpc>
              <a:spcPct val="90000"/>
            </a:lnSpc>
            <a:spcBef>
              <a:spcPct val="0"/>
            </a:spcBef>
            <a:spcAft>
              <a:spcPct val="35000"/>
            </a:spcAft>
          </a:pPr>
          <a:r>
            <a:rPr lang="mn-MN" sz="2000" b="1" kern="1200" dirty="0" smtClean="0">
              <a:latin typeface="Arial" panose="020B0604020202020204" pitchFamily="34" charset="0"/>
              <a:cs typeface="Arial" panose="020B0604020202020204" pitchFamily="34" charset="0"/>
            </a:rPr>
            <a:t>7.	</a:t>
          </a:r>
          <a:r>
            <a:rPr lang="mn-MN" sz="1600" kern="1200" dirty="0" smtClean="0">
              <a:latin typeface="Arial" panose="020B0604020202020204" pitchFamily="34" charset="0"/>
              <a:cs typeface="Arial" panose="020B0604020202020204" pitchFamily="34" charset="0"/>
            </a:rPr>
            <a:t>Ерөнхий бүртгэлээс хасаж актлах, үндсэн хөрөнгийн ангилал солих, шилжүүлэх тухай эрх бүхий байгууллагын шийдвэр, уг шийдвэрийн хэрэгжилтийн тайлан болон бусад холбогдох баримт материал, үзмэрийн жагсаалтыг СӨУНБМСанд хүргүүлж, цахим “</a:t>
          </a:r>
          <a:r>
            <a:rPr lang="en-US" sz="1600" kern="1200" dirty="0" smtClean="0">
              <a:latin typeface="Arial" panose="020B0604020202020204" pitchFamily="34" charset="0"/>
              <a:cs typeface="Arial" panose="020B0604020202020204" pitchFamily="34" charset="0"/>
            </a:rPr>
            <a:t>Register</a:t>
          </a:r>
          <a:r>
            <a:rPr lang="mn-MN" sz="1600" kern="1200" dirty="0" smtClean="0">
              <a:latin typeface="Arial" panose="020B0604020202020204" pitchFamily="34" charset="0"/>
              <a:cs typeface="Arial" panose="020B0604020202020204" pitchFamily="34" charset="0"/>
            </a:rPr>
            <a:t>” болон “</a:t>
          </a:r>
          <a:r>
            <a:rPr lang="en-US" sz="1600" kern="1200" dirty="0" smtClean="0">
              <a:latin typeface="Arial" panose="020B0604020202020204" pitchFamily="34" charset="0"/>
              <a:cs typeface="Arial" panose="020B0604020202020204" pitchFamily="34" charset="0"/>
            </a:rPr>
            <a:t>RCH</a:t>
          </a:r>
          <a:r>
            <a:rPr lang="mn-MN" sz="1600" kern="1200" dirty="0" smtClean="0">
              <a:latin typeface="Arial" panose="020B0604020202020204" pitchFamily="34" charset="0"/>
              <a:cs typeface="Arial" panose="020B0604020202020204" pitchFamily="34" charset="0"/>
            </a:rPr>
            <a:t>”</a:t>
          </a:r>
          <a:r>
            <a:rPr lang="en-US" sz="1600" kern="1200" dirty="0" smtClean="0">
              <a:latin typeface="Arial" panose="020B0604020202020204" pitchFamily="34" charset="0"/>
              <a:cs typeface="Arial" panose="020B0604020202020204" pitchFamily="34" charset="0"/>
            </a:rPr>
            <a:t> </a:t>
          </a:r>
          <a:r>
            <a:rPr lang="mn-MN" sz="1600" kern="1200" dirty="0" smtClean="0">
              <a:latin typeface="Arial" panose="020B0604020202020204" pitchFamily="34" charset="0"/>
              <a:cs typeface="Arial" panose="020B0604020202020204" pitchFamily="34" charset="0"/>
            </a:rPr>
            <a:t>программд актлагдсан, үндсэн хөрөнгийн ангилал сольсон, шилжүүлсэн үзмэрийн бүртгэлийг идэвхигүй төлөвт шилжүүлэн архивлан хадгалах ажлыг СӨБУНБМСантай хамтран зохион байгуулна.  </a:t>
          </a:r>
          <a:endParaRPr lang="en-US" sz="1600" kern="1200" dirty="0">
            <a:latin typeface="Arial" panose="020B0604020202020204" pitchFamily="34" charset="0"/>
            <a:cs typeface="Arial" panose="020B0604020202020204" pitchFamily="34" charset="0"/>
          </a:endParaRPr>
        </a:p>
      </dsp:txBody>
      <dsp:txXfrm>
        <a:off x="96902" y="3674636"/>
        <a:ext cx="8111995" cy="171633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746AE4-36D2-456C-8951-5A84F31A55DE}"/>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2443C3DB-5450-48C1-A1E0-3C40842EC0BF}"/>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89F5945-E4F3-421C-9D57-6A37E411A652}" type="datetimeFigureOut">
              <a:rPr lang="en-US" smtClean="0"/>
              <a:t>3/18/2021</a:t>
            </a:fld>
            <a:endParaRPr lang="en-US"/>
          </a:p>
        </p:txBody>
      </p:sp>
      <p:sp>
        <p:nvSpPr>
          <p:cNvPr id="4" name="Footer Placeholder 3">
            <a:extLst>
              <a:ext uri="{FF2B5EF4-FFF2-40B4-BE49-F238E27FC236}">
                <a16:creationId xmlns:a16="http://schemas.microsoft.com/office/drawing/2014/main" id="{D8CA1C2A-9C8A-4250-B15B-2D7E9228FDFB}"/>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D5241C3-D3FB-426B-A0DD-BC80926D2C4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14686AC-86DC-4A8C-A463-B7315427D355}" type="slidenum">
              <a:rPr lang="en-US" smtClean="0"/>
              <a:t>‹#›</a:t>
            </a:fld>
            <a:endParaRPr lang="en-US"/>
          </a:p>
        </p:txBody>
      </p:sp>
    </p:spTree>
    <p:extLst>
      <p:ext uri="{BB962C8B-B14F-4D97-AF65-F5344CB8AC3E}">
        <p14:creationId xmlns:p14="http://schemas.microsoft.com/office/powerpoint/2010/main" val="144051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C196A46-3C9D-4FCB-B7D6-D2710E4B4D35}" type="datetimeFigureOut">
              <a:rPr lang="en-US" smtClean="0"/>
              <a:t>3/18/2021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A5E9B9C-2416-4759-8E4A-3781576A5911}" type="slidenum">
              <a:rPr lang="en-US" smtClean="0"/>
              <a:t>‹#›</a:t>
            </a:fld>
            <a:endParaRPr lang="en-US"/>
          </a:p>
        </p:txBody>
      </p:sp>
    </p:spTree>
    <p:extLst>
      <p:ext uri="{BB962C8B-B14F-4D97-AF65-F5344CB8AC3E}">
        <p14:creationId xmlns:p14="http://schemas.microsoft.com/office/powerpoint/2010/main" val="2709342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ACD5C67-031C-4377-BEAE-D3C6C5D6617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3466214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CD5C67-031C-4377-BEAE-D3C6C5D6617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232681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CD5C67-031C-4377-BEAE-D3C6C5D6617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1580808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CD5C67-031C-4377-BEAE-D3C6C5D6617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328308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CD5C67-031C-4377-BEAE-D3C6C5D6617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2559146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CD5C67-031C-4377-BEAE-D3C6C5D66171}"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2293514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CD5C67-031C-4377-BEAE-D3C6C5D66171}"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305894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CD5C67-031C-4377-BEAE-D3C6C5D66171}"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195172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5C67-031C-4377-BEAE-D3C6C5D66171}"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1186712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CD5C67-031C-4377-BEAE-D3C6C5D66171}"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489080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CD5C67-031C-4377-BEAE-D3C6C5D66171}"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7ABBB5-E39B-4AAB-AC1B-64A8B71026D6}" type="slidenum">
              <a:rPr lang="en-US" smtClean="0"/>
              <a:t>‹#›</a:t>
            </a:fld>
            <a:endParaRPr lang="en-US"/>
          </a:p>
        </p:txBody>
      </p:sp>
    </p:spTree>
    <p:extLst>
      <p:ext uri="{BB962C8B-B14F-4D97-AF65-F5344CB8AC3E}">
        <p14:creationId xmlns:p14="http://schemas.microsoft.com/office/powerpoint/2010/main" val="49687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CD5C67-031C-4377-BEAE-D3C6C5D66171}" type="datetimeFigureOut">
              <a:rPr lang="en-US" smtClean="0"/>
              <a:t>3/18/2021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7ABBB5-E39B-4AAB-AC1B-64A8B71026D6}" type="slidenum">
              <a:rPr lang="en-US" smtClean="0"/>
              <a:t>‹#›</a:t>
            </a:fld>
            <a:endParaRPr lang="en-US"/>
          </a:p>
        </p:txBody>
      </p:sp>
    </p:spTree>
    <p:extLst>
      <p:ext uri="{BB962C8B-B14F-4D97-AF65-F5344CB8AC3E}">
        <p14:creationId xmlns:p14="http://schemas.microsoft.com/office/powerpoint/2010/main" val="975944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600200" y="228600"/>
            <a:ext cx="6934200" cy="584775"/>
          </a:xfrm>
          <a:prstGeom prst="rect">
            <a:avLst/>
          </a:prstGeom>
        </p:spPr>
        <p:txBody>
          <a:bodyPr wrap="square">
            <a:spAutoFit/>
          </a:bodyPr>
          <a:lstStyle/>
          <a:p>
            <a:pPr algn="ctr"/>
            <a:r>
              <a:rPr lang="mn-MN" sz="1600" b="1" dirty="0">
                <a:latin typeface="Arial" panose="020B0604020202020204" pitchFamily="34" charset="0"/>
                <a:ea typeface="Calibri" panose="020F0502020204030204" pitchFamily="34" charset="0"/>
              </a:rPr>
              <a:t>МОНГОЛ УЛСЫН СОЁЛЫН ЯАМНЫ ХАРЬЯА </a:t>
            </a:r>
          </a:p>
          <a:p>
            <a:pPr algn="ctr"/>
            <a:r>
              <a:rPr lang="mn-MN" sz="1600" b="1" dirty="0">
                <a:latin typeface="Arial" panose="020B0604020202020204" pitchFamily="34" charset="0"/>
                <a:ea typeface="Calibri" panose="020F0502020204030204" pitchFamily="34" charset="0"/>
              </a:rPr>
              <a:t>СОЁЛЫН ӨВИЙН ҮНДЭСНИЙ ТӨВ  </a:t>
            </a:r>
            <a:endParaRPr lang="en-US" sz="1600" b="1" dirty="0"/>
          </a:p>
        </p:txBody>
      </p:sp>
      <p:sp>
        <p:nvSpPr>
          <p:cNvPr id="9" name="Rectangle 8"/>
          <p:cNvSpPr/>
          <p:nvPr/>
        </p:nvSpPr>
        <p:spPr>
          <a:xfrm>
            <a:off x="1447800" y="2626626"/>
            <a:ext cx="6934200" cy="1077218"/>
          </a:xfrm>
          <a:prstGeom prst="rect">
            <a:avLst/>
          </a:prstGeom>
        </p:spPr>
        <p:txBody>
          <a:bodyPr wrap="square">
            <a:spAutoFit/>
          </a:bodyPr>
          <a:lstStyle/>
          <a:p>
            <a:pPr algn="ctr">
              <a:spcAft>
                <a:spcPts val="600"/>
              </a:spcAft>
            </a:pPr>
            <a:r>
              <a:rPr lang="mn-MN" b="1" dirty="0">
                <a:latin typeface="Arial" panose="020B0604020202020204" pitchFamily="34" charset="0"/>
                <a:ea typeface="Calibri" panose="020F0502020204030204" pitchFamily="34" charset="0"/>
              </a:rPr>
              <a:t>МУЗЕЙН ҮЗМЭРИЙН ШИЛЖИЛТ ХӨДӨЛГӨӨНИЙ </a:t>
            </a:r>
          </a:p>
          <a:p>
            <a:pPr algn="ctr">
              <a:spcAft>
                <a:spcPts val="600"/>
              </a:spcAft>
            </a:pPr>
            <a:r>
              <a:rPr lang="mn-MN" b="1" dirty="0">
                <a:latin typeface="Arial" panose="020B0604020202020204" pitchFamily="34" charset="0"/>
                <a:ea typeface="Calibri" panose="020F0502020204030204" pitchFamily="34" charset="0"/>
              </a:rPr>
              <a:t>ЗОХИОН БАЙГУУЛАЛТЫГ БҮРТГЭЛД ТУСГАХ АСУУДАЛ</a:t>
            </a:r>
          </a:p>
          <a:p>
            <a:pPr algn="ctr">
              <a:spcAft>
                <a:spcPts val="600"/>
              </a:spcAft>
            </a:pPr>
            <a:r>
              <a:rPr lang="en-US" sz="1800" b="1" dirty="0">
                <a:latin typeface="Arial" panose="020B0604020202020204" pitchFamily="34" charset="0"/>
                <a:ea typeface="Calibri" panose="020F0502020204030204" pitchFamily="34" charset="0"/>
              </a:rPr>
              <a:t>(Register</a:t>
            </a:r>
            <a:r>
              <a:rPr lang="mn-MN" b="1" dirty="0">
                <a:latin typeface="Arial" panose="020B0604020202020204" pitchFamily="34" charset="0"/>
                <a:ea typeface="Calibri" panose="020F0502020204030204" pitchFamily="34" charset="0"/>
              </a:rPr>
              <a:t> болон </a:t>
            </a:r>
            <a:r>
              <a:rPr lang="en-US" sz="1800" b="1" dirty="0">
                <a:latin typeface="Arial" panose="020B0604020202020204" pitchFamily="34" charset="0"/>
                <a:ea typeface="Calibri" panose="020F0502020204030204" pitchFamily="34" charset="0"/>
              </a:rPr>
              <a:t>RCH </a:t>
            </a:r>
            <a:r>
              <a:rPr lang="mn-MN" sz="1800" b="1" dirty="0">
                <a:latin typeface="Arial" panose="020B0604020202020204" pitchFamily="34" charset="0"/>
                <a:ea typeface="Calibri" panose="020F0502020204030204" pitchFamily="34" charset="0"/>
              </a:rPr>
              <a:t>бүртгэлийн </a:t>
            </a:r>
            <a:r>
              <a:rPr lang="mn-MN" sz="1800" b="1" dirty="0" smtClean="0">
                <a:latin typeface="Arial" panose="020B0604020202020204" pitchFamily="34" charset="0"/>
                <a:ea typeface="Calibri" panose="020F0502020204030204" pitchFamily="34" charset="0"/>
              </a:rPr>
              <a:t>программд</a:t>
            </a:r>
            <a:r>
              <a:rPr lang="en-US" sz="1800" b="1" dirty="0" smtClean="0">
                <a:latin typeface="Arial" panose="020B0604020202020204" pitchFamily="34" charset="0"/>
                <a:ea typeface="Calibri" panose="020F0502020204030204" pitchFamily="34" charset="0"/>
              </a:rPr>
              <a:t>)</a:t>
            </a:r>
            <a:r>
              <a:rPr lang="mn-MN" sz="1800" b="1" dirty="0" smtClean="0">
                <a:latin typeface="Arial" panose="020B0604020202020204" pitchFamily="34" charset="0"/>
                <a:ea typeface="Calibri" panose="020F0502020204030204" pitchFamily="34" charset="0"/>
              </a:rPr>
              <a:t> </a:t>
            </a:r>
            <a:r>
              <a:rPr lang="mn-MN" b="1" dirty="0" smtClean="0">
                <a:latin typeface="Arial" panose="020B0604020202020204" pitchFamily="34" charset="0"/>
                <a:ea typeface="Calibri" panose="020F0502020204030204" pitchFamily="34" charset="0"/>
              </a:rPr>
              <a:t> </a:t>
            </a:r>
            <a:endParaRPr lang="mn-MN" b="1" dirty="0">
              <a:latin typeface="Arial" panose="020B0604020202020204" pitchFamily="34" charset="0"/>
              <a:ea typeface="Calibri" panose="020F0502020204030204" pitchFamily="34" charset="0"/>
            </a:endParaRPr>
          </a:p>
        </p:txBody>
      </p:sp>
      <p:sp>
        <p:nvSpPr>
          <p:cNvPr id="11" name="Rectangle 10"/>
          <p:cNvSpPr/>
          <p:nvPr/>
        </p:nvSpPr>
        <p:spPr>
          <a:xfrm>
            <a:off x="1143000" y="5769156"/>
            <a:ext cx="7083431" cy="523220"/>
          </a:xfrm>
          <a:prstGeom prst="rect">
            <a:avLst/>
          </a:prstGeom>
        </p:spPr>
        <p:txBody>
          <a:bodyPr wrap="square">
            <a:spAutoFit/>
          </a:bodyPr>
          <a:lstStyle/>
          <a:p>
            <a:pPr algn="ctr"/>
            <a:r>
              <a:rPr lang="mn-MN" sz="1400" dirty="0">
                <a:latin typeface="Arial" panose="020B0604020202020204" pitchFamily="34" charset="0"/>
                <a:cs typeface="Arial" panose="020B0604020202020204" pitchFamily="34" charset="0"/>
              </a:rPr>
              <a:t>Улаанбаатар хот</a:t>
            </a:r>
          </a:p>
          <a:p>
            <a:pPr algn="ctr"/>
            <a:r>
              <a:rPr lang="mn-MN" sz="1400" dirty="0">
                <a:latin typeface="Arial" panose="020B0604020202020204" pitchFamily="34" charset="0"/>
                <a:cs typeface="Arial" panose="020B0604020202020204" pitchFamily="34" charset="0"/>
              </a:rPr>
              <a:t>2021.03.18</a:t>
            </a:r>
            <a:endParaRPr lang="en-US" sz="1400" dirty="0">
              <a:latin typeface="Arial" panose="020B0604020202020204" pitchFamily="34" charset="0"/>
              <a:cs typeface="Arial" panose="020B0604020202020204" pitchFamily="34" charset="0"/>
            </a:endParaRPr>
          </a:p>
        </p:txBody>
      </p:sp>
      <p:sp>
        <p:nvSpPr>
          <p:cNvPr id="12" name="Rectangle 11"/>
          <p:cNvSpPr/>
          <p:nvPr/>
        </p:nvSpPr>
        <p:spPr>
          <a:xfrm>
            <a:off x="2819400" y="4505980"/>
            <a:ext cx="5857875" cy="523220"/>
          </a:xfrm>
          <a:prstGeom prst="rect">
            <a:avLst/>
          </a:prstGeom>
        </p:spPr>
        <p:txBody>
          <a:bodyPr wrap="square">
            <a:spAutoFit/>
          </a:bodyPr>
          <a:lstStyle/>
          <a:p>
            <a:pPr algn="r"/>
            <a:r>
              <a:rPr lang="mn-MN" sz="1400" dirty="0">
                <a:latin typeface="Arial" panose="020B0604020202020204" pitchFamily="34" charset="0"/>
                <a:cs typeface="Arial" panose="020B0604020202020204" pitchFamily="34" charset="0"/>
              </a:rPr>
              <a:t>Д.Нарантуяа. Соёлын өвийн бүртгэл, </a:t>
            </a:r>
          </a:p>
          <a:p>
            <a:pPr algn="r"/>
            <a:r>
              <a:rPr lang="mn-MN" sz="1400" dirty="0">
                <a:latin typeface="Arial" panose="020B0604020202020204" pitchFamily="34" charset="0"/>
                <a:cs typeface="Arial" panose="020B0604020202020204" pitchFamily="34" charset="0"/>
              </a:rPr>
              <a:t>судалгааны газрын дарга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4356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562304303"/>
              </p:ext>
            </p:extLst>
          </p:nvPr>
        </p:nvGraphicFramePr>
        <p:xfrm>
          <a:off x="228600" y="762000"/>
          <a:ext cx="8762998" cy="5823389"/>
        </p:xfrm>
        <a:graphic>
          <a:graphicData uri="http://schemas.openxmlformats.org/drawingml/2006/table">
            <a:tbl>
              <a:tblPr>
                <a:tableStyleId>{5C22544A-7EE6-4342-B048-85BDC9FD1C3A}</a:tableStyleId>
              </a:tblPr>
              <a:tblGrid>
                <a:gridCol w="381000">
                  <a:extLst>
                    <a:ext uri="{9D8B030D-6E8A-4147-A177-3AD203B41FA5}">
                      <a16:colId xmlns:a16="http://schemas.microsoft.com/office/drawing/2014/main" val="499874637"/>
                    </a:ext>
                  </a:extLst>
                </a:gridCol>
                <a:gridCol w="2133600">
                  <a:extLst>
                    <a:ext uri="{9D8B030D-6E8A-4147-A177-3AD203B41FA5}">
                      <a16:colId xmlns:a16="http://schemas.microsoft.com/office/drawing/2014/main" val="2340041636"/>
                    </a:ext>
                  </a:extLst>
                </a:gridCol>
                <a:gridCol w="533400">
                  <a:extLst>
                    <a:ext uri="{9D8B030D-6E8A-4147-A177-3AD203B41FA5}">
                      <a16:colId xmlns:a16="http://schemas.microsoft.com/office/drawing/2014/main" val="2453106600"/>
                    </a:ext>
                  </a:extLst>
                </a:gridCol>
                <a:gridCol w="533400">
                  <a:extLst>
                    <a:ext uri="{9D8B030D-6E8A-4147-A177-3AD203B41FA5}">
                      <a16:colId xmlns:a16="http://schemas.microsoft.com/office/drawing/2014/main" val="3405611276"/>
                    </a:ext>
                  </a:extLst>
                </a:gridCol>
                <a:gridCol w="685800">
                  <a:extLst>
                    <a:ext uri="{9D8B030D-6E8A-4147-A177-3AD203B41FA5}">
                      <a16:colId xmlns:a16="http://schemas.microsoft.com/office/drawing/2014/main" val="2959942597"/>
                    </a:ext>
                  </a:extLst>
                </a:gridCol>
                <a:gridCol w="685800">
                  <a:extLst>
                    <a:ext uri="{9D8B030D-6E8A-4147-A177-3AD203B41FA5}">
                      <a16:colId xmlns:a16="http://schemas.microsoft.com/office/drawing/2014/main" val="1450493740"/>
                    </a:ext>
                  </a:extLst>
                </a:gridCol>
                <a:gridCol w="762000">
                  <a:extLst>
                    <a:ext uri="{9D8B030D-6E8A-4147-A177-3AD203B41FA5}">
                      <a16:colId xmlns:a16="http://schemas.microsoft.com/office/drawing/2014/main" val="1110457972"/>
                    </a:ext>
                  </a:extLst>
                </a:gridCol>
                <a:gridCol w="762000">
                  <a:extLst>
                    <a:ext uri="{9D8B030D-6E8A-4147-A177-3AD203B41FA5}">
                      <a16:colId xmlns:a16="http://schemas.microsoft.com/office/drawing/2014/main" val="3423001750"/>
                    </a:ext>
                  </a:extLst>
                </a:gridCol>
                <a:gridCol w="599884">
                  <a:extLst>
                    <a:ext uri="{9D8B030D-6E8A-4147-A177-3AD203B41FA5}">
                      <a16:colId xmlns:a16="http://schemas.microsoft.com/office/drawing/2014/main" val="3066379324"/>
                    </a:ext>
                  </a:extLst>
                </a:gridCol>
                <a:gridCol w="466916">
                  <a:extLst>
                    <a:ext uri="{9D8B030D-6E8A-4147-A177-3AD203B41FA5}">
                      <a16:colId xmlns:a16="http://schemas.microsoft.com/office/drawing/2014/main" val="2102799121"/>
                    </a:ext>
                  </a:extLst>
                </a:gridCol>
                <a:gridCol w="657160">
                  <a:extLst>
                    <a:ext uri="{9D8B030D-6E8A-4147-A177-3AD203B41FA5}">
                      <a16:colId xmlns:a16="http://schemas.microsoft.com/office/drawing/2014/main" val="1421952546"/>
                    </a:ext>
                  </a:extLst>
                </a:gridCol>
                <a:gridCol w="562038">
                  <a:extLst>
                    <a:ext uri="{9D8B030D-6E8A-4147-A177-3AD203B41FA5}">
                      <a16:colId xmlns:a16="http://schemas.microsoft.com/office/drawing/2014/main" val="3212670713"/>
                    </a:ext>
                  </a:extLst>
                </a:gridCol>
              </a:tblGrid>
              <a:tr h="154579">
                <a:tc rowSpan="3">
                  <a:txBody>
                    <a:bodyPr/>
                    <a:lstStyle/>
                    <a:p>
                      <a:pPr algn="ctr" fontAlgn="ctr"/>
                      <a:r>
                        <a:rPr lang="en-US" sz="1100" b="1" u="none" strike="noStrike" dirty="0">
                          <a:effectLst/>
                          <a:latin typeface="Arial" panose="020B0604020202020204" pitchFamily="34" charset="0"/>
                          <a:cs typeface="Arial" panose="020B0604020202020204" pitchFamily="34" charset="0"/>
                        </a:rPr>
                        <a:t>№</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fontAlgn="ctr"/>
                      <a:r>
                        <a:rPr lang="mn-MN" sz="1100" b="1" u="none" strike="noStrike" dirty="0">
                          <a:effectLst/>
                          <a:latin typeface="Arial" panose="020B0604020202020204" pitchFamily="34" charset="0"/>
                          <a:cs typeface="Arial" panose="020B0604020202020204" pitchFamily="34" charset="0"/>
                        </a:rPr>
                        <a:t>Байгууллага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gridSpan="2">
                  <a:txBody>
                    <a:bodyPr/>
                    <a:lstStyle/>
                    <a:p>
                      <a:pPr algn="ctr" fontAlgn="ctr"/>
                      <a:r>
                        <a:rPr lang="mn-MN" sz="1100" b="1" u="none" strike="noStrike" dirty="0">
                          <a:effectLst/>
                          <a:latin typeface="Arial" panose="020B0604020202020204" pitchFamily="34" charset="0"/>
                          <a:cs typeface="Arial" panose="020B0604020202020204" pitchFamily="34" charset="0"/>
                        </a:rPr>
                        <a:t>Хасах актлах САНАЛТАЙ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lang="en-US"/>
                    </a:p>
                  </a:txBody>
                  <a:tcPr/>
                </a:tc>
                <a:tc gridSpan="8">
                  <a:txBody>
                    <a:bodyPr/>
                    <a:lstStyle/>
                    <a:p>
                      <a:pPr algn="ctr" fontAlgn="ctr"/>
                      <a:r>
                        <a:rPr lang="mn-MN" sz="1100" b="1" u="none" strike="noStrike" dirty="0">
                          <a:effectLst/>
                          <a:latin typeface="Arial" panose="020B0604020202020204" pitchFamily="34" charset="0"/>
                          <a:cs typeface="Arial" panose="020B0604020202020204" pitchFamily="34" charset="0"/>
                        </a:rPr>
                        <a:t>Бүртгэлийн ангилал солих САНАЛТАЙ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95936507"/>
                  </a:ext>
                </a:extLst>
              </a:tr>
              <a:tr h="618319">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pPr algn="ctr" fontAlgn="ctr"/>
                      <a:r>
                        <a:rPr lang="mn-MN" sz="1100" b="1" u="none" strike="noStrike" dirty="0">
                          <a:effectLst/>
                          <a:latin typeface="Arial" panose="020B0604020202020204" pitchFamily="34" charset="0"/>
                          <a:cs typeface="Arial" panose="020B0604020202020204" pitchFamily="34" charset="0"/>
                        </a:rPr>
                        <a:t> Туслах хэрэглэгдэхүүнд шилжүүлэх</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algn="ctr" fontAlgn="ctr"/>
                      <a:r>
                        <a:rPr lang="mn-MN" sz="1100" b="1" u="none" strike="noStrike" dirty="0">
                          <a:effectLst/>
                          <a:latin typeface="Arial" panose="020B0604020202020204" pitchFamily="34" charset="0"/>
                          <a:cs typeface="Arial" panose="020B0604020202020204" pitchFamily="34" charset="0"/>
                        </a:rPr>
                        <a:t> Сургалт, сурталчилгааны бүртгэлд шилжүүлэх</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algn="ctr" fontAlgn="ctr"/>
                      <a:r>
                        <a:rPr lang="mn-MN" sz="1100" b="1" u="none" strike="noStrike" dirty="0">
                          <a:effectLst/>
                          <a:latin typeface="Arial" panose="020B0604020202020204" pitchFamily="34" charset="0"/>
                          <a:cs typeface="Arial" panose="020B0604020202020204" pitchFamily="34" charset="0"/>
                        </a:rPr>
                        <a:t> Эргэлтийн хөрөнгөд шилжүүлэх</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algn="ctr" fontAlgn="ctr"/>
                      <a:r>
                        <a:rPr lang="mn-MN" sz="1100" b="1" u="none" strike="noStrike" dirty="0">
                          <a:effectLst/>
                          <a:latin typeface="Arial" panose="020B0604020202020204" pitchFamily="34" charset="0"/>
                          <a:cs typeface="Arial" panose="020B0604020202020204" pitchFamily="34" charset="0"/>
                        </a:rPr>
                        <a:t> Түүх, соёлын үл хөдлөх дурсгалд шилжүүлэх</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011186816"/>
                  </a:ext>
                </a:extLst>
              </a:tr>
              <a:tr h="171755">
                <a:tc vMerge="1">
                  <a:txBody>
                    <a:bodyPr/>
                    <a:lstStyle/>
                    <a:p>
                      <a:endParaRPr lang="en-US"/>
                    </a:p>
                  </a:txBody>
                  <a:tcPr/>
                </a:tc>
                <a:tc vMerge="1">
                  <a:txBody>
                    <a:bodyPr/>
                    <a:lstStyle/>
                    <a:p>
                      <a:endParaRPr lang="en-US"/>
                    </a:p>
                  </a:txBody>
                  <a:tcPr/>
                </a:tc>
                <a:tc>
                  <a:txBody>
                    <a:bodyPr/>
                    <a:lstStyle/>
                    <a:p>
                      <a:pPr algn="ctr" fontAlgn="ctr"/>
                      <a:r>
                        <a:rPr lang="mn-MN" sz="1100" b="1" u="none" strike="noStrike">
                          <a:effectLst/>
                          <a:latin typeface="Arial" panose="020B0604020202020204" pitchFamily="34" charset="0"/>
                          <a:cs typeface="Arial" panose="020B0604020202020204" pitchFamily="34" charset="0"/>
                        </a:rPr>
                        <a:t>дэс</a:t>
                      </a:r>
                      <a:endParaRPr lang="mn-MN" sz="11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a:effectLst/>
                          <a:latin typeface="Arial" panose="020B0604020202020204" pitchFamily="34" charset="0"/>
                          <a:cs typeface="Arial" panose="020B0604020202020204" pitchFamily="34" charset="0"/>
                        </a:rPr>
                        <a:t>тоо/ш</a:t>
                      </a:r>
                      <a:endParaRPr lang="mn-MN" sz="11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дэс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тоо/ш</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дэс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a:effectLst/>
                          <a:latin typeface="Arial" panose="020B0604020202020204" pitchFamily="34" charset="0"/>
                          <a:cs typeface="Arial" panose="020B0604020202020204" pitchFamily="34" charset="0"/>
                        </a:rPr>
                        <a:t>тоо/ш</a:t>
                      </a:r>
                      <a:endParaRPr lang="mn-MN" sz="11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a:effectLst/>
                          <a:latin typeface="Arial" panose="020B0604020202020204" pitchFamily="34" charset="0"/>
                          <a:cs typeface="Arial" panose="020B0604020202020204" pitchFamily="34" charset="0"/>
                        </a:rPr>
                        <a:t>дэс </a:t>
                      </a:r>
                      <a:endParaRPr lang="mn-MN" sz="11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тоо/ш</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дэс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тоо/ш</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32478175"/>
                  </a:ext>
                </a:extLst>
              </a:tr>
              <a:tr h="141855">
                <a:tc>
                  <a:txBody>
                    <a:bodyPr/>
                    <a:lstStyle/>
                    <a:p>
                      <a:pPr algn="ctr" fontAlgn="ctr"/>
                      <a:r>
                        <a:rPr lang="en-US" sz="1100" u="none" strike="noStrike">
                          <a:effectLst/>
                          <a:latin typeface="Arial" panose="020B0604020202020204" pitchFamily="34" charset="0"/>
                          <a:cs typeface="Arial" panose="020B0604020202020204" pitchFamily="34" charset="0"/>
                        </a:rPr>
                        <a:t>1</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Богд хааны ордон музей </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36</a:t>
                      </a:r>
                      <a:endParaRPr lang="en-US" sz="1100" b="0" i="0" u="none" strike="noStrike">
                        <a:solidFill>
                          <a:srgbClr val="0070C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36</a:t>
                      </a:r>
                      <a:endParaRPr lang="en-US" sz="1100" b="0" i="0" u="none" strike="noStrike" dirty="0">
                        <a:solidFill>
                          <a:srgbClr val="0070C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010820"/>
                  </a:ext>
                </a:extLst>
              </a:tr>
              <a:tr h="141855">
                <a:tc>
                  <a:txBody>
                    <a:bodyPr/>
                    <a:lstStyle/>
                    <a:p>
                      <a:pPr algn="ctr" fontAlgn="ctr"/>
                      <a:r>
                        <a:rPr lang="en-US" sz="1100" u="none" strike="noStrike">
                          <a:effectLst/>
                          <a:latin typeface="Arial" panose="020B0604020202020204" pitchFamily="34" charset="0"/>
                          <a:cs typeface="Arial" panose="020B0604020202020204" pitchFamily="34" charset="0"/>
                        </a:rPr>
                        <a:t>2</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dirty="0">
                          <a:effectLst/>
                          <a:latin typeface="Arial" panose="020B0604020202020204" pitchFamily="34" charset="0"/>
                          <a:cs typeface="Arial" panose="020B0604020202020204" pitchFamily="34" charset="0"/>
                        </a:rPr>
                        <a:t>Монголын Театрын музей </a:t>
                      </a:r>
                      <a:endParaRPr lang="mn-MN"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4</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20</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9462490"/>
                  </a:ext>
                </a:extLst>
              </a:tr>
              <a:tr h="141855">
                <a:tc>
                  <a:txBody>
                    <a:bodyPr/>
                    <a:lstStyle/>
                    <a:p>
                      <a:pPr algn="ctr" fontAlgn="ctr"/>
                      <a:r>
                        <a:rPr lang="en-US" sz="1100" u="none" strike="noStrike">
                          <a:effectLst/>
                          <a:latin typeface="Arial" panose="020B0604020202020204" pitchFamily="34" charset="0"/>
                          <a:cs typeface="Arial" panose="020B0604020202020204" pitchFamily="34" charset="0"/>
                        </a:rPr>
                        <a:t>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Монголын Уран зургийн галерей </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113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113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0356366"/>
                  </a:ext>
                </a:extLst>
              </a:tr>
              <a:tr h="141855">
                <a:tc>
                  <a:txBody>
                    <a:bodyPr/>
                    <a:lstStyle/>
                    <a:p>
                      <a:pPr algn="ctr" fontAlgn="ctr"/>
                      <a:r>
                        <a:rPr lang="en-US" sz="1100" u="none" strike="noStrike">
                          <a:effectLst/>
                          <a:latin typeface="Arial" panose="020B0604020202020204" pitchFamily="34" charset="0"/>
                          <a:cs typeface="Arial" panose="020B0604020202020204" pitchFamily="34" charset="0"/>
                        </a:rPr>
                        <a:t>4</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Хархорум музей </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7695218"/>
                  </a:ext>
                </a:extLst>
              </a:tr>
              <a:tr h="141855">
                <a:tc>
                  <a:txBody>
                    <a:bodyPr/>
                    <a:lstStyle/>
                    <a:p>
                      <a:pPr algn="ctr" fontAlgn="ctr"/>
                      <a:r>
                        <a:rPr lang="en-US" sz="1100" u="none" strike="noStrike">
                          <a:effectLst/>
                          <a:latin typeface="Arial" panose="020B0604020202020204" pitchFamily="34" charset="0"/>
                          <a:cs typeface="Arial" panose="020B0604020202020204" pitchFamily="34" charset="0"/>
                        </a:rPr>
                        <a:t>5</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Чойжин ламын сүм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10</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23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41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FF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8878827"/>
                  </a:ext>
                </a:extLst>
              </a:tr>
              <a:tr h="141855">
                <a:tc>
                  <a:txBody>
                    <a:bodyPr/>
                    <a:lstStyle/>
                    <a:p>
                      <a:pPr algn="ctr" fontAlgn="ctr"/>
                      <a:r>
                        <a:rPr lang="en-US" sz="1100" u="none" strike="noStrike">
                          <a:effectLst/>
                          <a:latin typeface="Arial" panose="020B0604020202020204" pitchFamily="34" charset="0"/>
                          <a:cs typeface="Arial" panose="020B0604020202020204" pitchFamily="34" charset="0"/>
                        </a:rPr>
                        <a:t>6</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dirty="0">
                          <a:effectLst/>
                          <a:latin typeface="Arial" panose="020B0604020202020204" pitchFamily="34" charset="0"/>
                          <a:cs typeface="Arial" panose="020B0604020202020204" pitchFamily="34" charset="0"/>
                        </a:rPr>
                        <a:t>Түүх, археологийн хүрээлэн </a:t>
                      </a:r>
                      <a:endParaRPr lang="mn-MN"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193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FF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088961"/>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7</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Баян-Өлгийн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7296099"/>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8</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Баянхонгор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25</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85</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8223830"/>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9</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Говьсүмбэр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20</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20</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686486"/>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10</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Дархан-Уул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6</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7</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10</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266311"/>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11</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Дорноговь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08771208"/>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12</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Дорнод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8</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15</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10</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69</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84988"/>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Дундговь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19</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70</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4190564"/>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14</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dirty="0">
                          <a:effectLst/>
                          <a:latin typeface="Arial" panose="020B0604020202020204" pitchFamily="34" charset="0"/>
                          <a:cs typeface="Arial" panose="020B0604020202020204" pitchFamily="34" charset="0"/>
                        </a:rPr>
                        <a:t>Завхан аймгийн музей</a:t>
                      </a:r>
                      <a:endParaRPr lang="mn-MN"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20</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49</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4</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12</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82</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158</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4663672"/>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15</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Орхон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35</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43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7448121"/>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16</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Өвөрхангай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4</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4</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12</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44</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9002899"/>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17</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Өмнөговь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8</a:t>
                      </a:r>
                      <a:endParaRPr lang="en-US" sz="11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11</a:t>
                      </a:r>
                      <a:endParaRPr lang="en-US" sz="1100" b="0" i="0" u="none" strike="noStrike" dirty="0">
                        <a:solidFill>
                          <a:srgbClr val="FF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01739808"/>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18</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Сүхбаатар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3</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3943926"/>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19</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dirty="0">
                          <a:effectLst/>
                          <a:latin typeface="Arial" panose="020B0604020202020204" pitchFamily="34" charset="0"/>
                          <a:cs typeface="Arial" panose="020B0604020202020204" pitchFamily="34" charset="0"/>
                        </a:rPr>
                        <a:t>Сэлэнгэ аймгийн музей</a:t>
                      </a:r>
                      <a:endParaRPr lang="mn-MN"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8</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9</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4836842"/>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20</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Төв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41</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47</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5</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16</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12</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4013517"/>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21</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Увс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2</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2</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4137855"/>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22</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Ховд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12</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22</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38</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107</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2442711"/>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Хэнтий аймгийн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17</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91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279598"/>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24</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dirty="0">
                          <a:effectLst/>
                          <a:latin typeface="Arial" panose="020B0604020202020204" pitchFamily="34" charset="0"/>
                          <a:cs typeface="Arial" panose="020B0604020202020204" pitchFamily="34" charset="0"/>
                        </a:rPr>
                        <a:t>Өвөрхангай. ЭрдэнэЗуу музей</a:t>
                      </a:r>
                      <a:endParaRPr lang="mn-MN"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11</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397</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9394738"/>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25</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Дорнод. Ялалт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23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33</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2793644"/>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26</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Улаанбаатар хотын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15</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15</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20720100"/>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27</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mn-MN" sz="1100" u="none" strike="noStrike">
                          <a:effectLst/>
                          <a:latin typeface="Arial" panose="020B0604020202020204" pitchFamily="34" charset="0"/>
                          <a:cs typeface="Arial" panose="020B0604020202020204" pitchFamily="34" charset="0"/>
                        </a:rPr>
                        <a:t>Монгол цэргийн музей</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58</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164</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021374"/>
                  </a:ext>
                </a:extLst>
              </a:tr>
              <a:tr h="159587">
                <a:tc>
                  <a:txBody>
                    <a:bodyPr/>
                    <a:lstStyle/>
                    <a:p>
                      <a:pPr algn="ctr" fontAlgn="ctr"/>
                      <a:r>
                        <a:rPr lang="en-US" sz="1100" u="none" strike="noStrike">
                          <a:effectLst/>
                          <a:latin typeface="Arial" panose="020B0604020202020204" pitchFamily="34" charset="0"/>
                          <a:cs typeface="Arial" panose="020B0604020202020204" pitchFamily="34" charset="0"/>
                        </a:rPr>
                        <a:t>28</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mn-MN" sz="1100" u="none" strike="noStrike">
                          <a:effectLst/>
                          <a:latin typeface="Arial" panose="020B0604020202020204" pitchFamily="34" charset="0"/>
                          <a:cs typeface="Arial" panose="020B0604020202020204" pitchFamily="34" charset="0"/>
                        </a:rPr>
                        <a:t>Өвөрхангай. Төвхөн хийд </a:t>
                      </a:r>
                      <a:endParaRPr lang="mn-MN"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 </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14</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a:effectLst/>
                          <a:latin typeface="Arial" panose="020B0604020202020204" pitchFamily="34" charset="0"/>
                          <a:cs typeface="Arial" panose="020B0604020202020204" pitchFamily="34" charset="0"/>
                        </a:rPr>
                        <a:t>26</a:t>
                      </a:r>
                      <a:endParaRPr lang="en-US" sz="11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2562920"/>
                  </a:ext>
                </a:extLst>
              </a:tr>
              <a:tr h="171755">
                <a:tc>
                  <a:txBody>
                    <a:bodyPr/>
                    <a:lstStyle/>
                    <a:p>
                      <a:pPr algn="ctr"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НИЙТ ДҮН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342</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567</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289</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559</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132</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317</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162</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353</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2</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100" b="1" u="none" strike="noStrike" dirty="0">
                          <a:effectLst/>
                          <a:latin typeface="Arial" panose="020B0604020202020204" pitchFamily="34" charset="0"/>
                          <a:cs typeface="Arial" panose="020B0604020202020204" pitchFamily="34" charset="0"/>
                        </a:rPr>
                        <a:t>13</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6105264"/>
                  </a:ext>
                </a:extLst>
              </a:tr>
            </a:tbl>
          </a:graphicData>
        </a:graphic>
      </p:graphicFrame>
      <p:sp>
        <p:nvSpPr>
          <p:cNvPr id="6" name="Rectangle 5"/>
          <p:cNvSpPr/>
          <p:nvPr/>
        </p:nvSpPr>
        <p:spPr>
          <a:xfrm>
            <a:off x="1447800" y="0"/>
            <a:ext cx="7162800" cy="830997"/>
          </a:xfrm>
          <a:prstGeom prst="rect">
            <a:avLst/>
          </a:prstGeom>
        </p:spPr>
        <p:txBody>
          <a:bodyPr wrap="square">
            <a:spAutoFit/>
          </a:bodyPr>
          <a:lstStyle/>
          <a:p>
            <a:pPr algn="ctr"/>
            <a:r>
              <a:rPr lang="mn-MN" sz="1600" b="1" dirty="0">
                <a:latin typeface="Arial" panose="020B0604020202020204" pitchFamily="34" charset="0"/>
                <a:ea typeface="Calibri" panose="020F0502020204030204" pitchFamily="34" charset="0"/>
              </a:rPr>
              <a:t>2018-2019 оны Түүх, соёлын хөдлөх дурсгалт зүйлийн улсын тооллогоор хасаж актлах болон үндсэн хөрөнгийн ангилал </a:t>
            </a:r>
            <a:r>
              <a:rPr lang="mn-MN" sz="1600" b="1" dirty="0" smtClean="0">
                <a:latin typeface="Arial" panose="020B0604020202020204" pitchFamily="34" charset="0"/>
                <a:ea typeface="Calibri" panose="020F0502020204030204" pitchFamily="34" charset="0"/>
              </a:rPr>
              <a:t>солих, шилжүүлэх </a:t>
            </a:r>
            <a:r>
              <a:rPr lang="mn-MN" sz="1600" b="1" dirty="0">
                <a:latin typeface="Arial" panose="020B0604020202020204" pitchFamily="34" charset="0"/>
                <a:ea typeface="Calibri" panose="020F0502020204030204" pitchFamily="34" charset="0"/>
              </a:rPr>
              <a:t>тухай САНАЛ  гаргасан музейд:  </a:t>
            </a:r>
            <a:endParaRPr lang="en-US" sz="1600" b="1" dirty="0"/>
          </a:p>
        </p:txBody>
      </p:sp>
    </p:spTree>
    <p:extLst>
      <p:ext uri="{BB962C8B-B14F-4D97-AF65-F5344CB8AC3E}">
        <p14:creationId xmlns:p14="http://schemas.microsoft.com/office/powerpoint/2010/main" val="3467735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C1D059E-66EB-413C-B876-B062346D1915}"/>
              </a:ext>
            </a:extLst>
          </p:cNvPr>
          <p:cNvSpPr/>
          <p:nvPr/>
        </p:nvSpPr>
        <p:spPr>
          <a:xfrm>
            <a:off x="1371600" y="0"/>
            <a:ext cx="7391400" cy="584775"/>
          </a:xfrm>
          <a:prstGeom prst="rect">
            <a:avLst/>
          </a:prstGeom>
        </p:spPr>
        <p:txBody>
          <a:bodyPr wrap="square">
            <a:spAutoFit/>
          </a:bodyPr>
          <a:lstStyle/>
          <a:p>
            <a:pPr algn="ctr"/>
            <a:r>
              <a:rPr lang="mn-MN" sz="1600" b="1" dirty="0">
                <a:latin typeface="Arial" panose="020B0604020202020204" pitchFamily="34" charset="0"/>
                <a:ea typeface="Calibri" panose="020F0502020204030204" pitchFamily="34" charset="0"/>
              </a:rPr>
              <a:t>Ерөнхий бүртгэлээс хасаж актлах, үндсэн хөрөнгийн ангилал </a:t>
            </a:r>
            <a:r>
              <a:rPr lang="mn-MN" sz="1600" b="1" dirty="0" smtClean="0">
                <a:latin typeface="Arial" panose="020B0604020202020204" pitchFamily="34" charset="0"/>
                <a:ea typeface="Calibri" panose="020F0502020204030204" pitchFamily="34" charset="0"/>
              </a:rPr>
              <a:t>солих, шилжүүлэх тухай шийдвэрлүүлэх үйл ажиллагааны процесс: </a:t>
            </a:r>
            <a:endParaRPr lang="en-US" sz="1600" b="1" dirty="0"/>
          </a:p>
        </p:txBody>
      </p:sp>
      <p:graphicFrame>
        <p:nvGraphicFramePr>
          <p:cNvPr id="15" name="Diagram 14">
            <a:extLst>
              <a:ext uri="{FF2B5EF4-FFF2-40B4-BE49-F238E27FC236}">
                <a16:creationId xmlns:a16="http://schemas.microsoft.com/office/drawing/2014/main" id="{29751171-4C63-47C0-8D9F-E5524FA62723}"/>
              </a:ext>
            </a:extLst>
          </p:cNvPr>
          <p:cNvGraphicFramePr/>
          <p:nvPr>
            <p:extLst>
              <p:ext uri="{D42A27DB-BD31-4B8C-83A1-F6EECF244321}">
                <p14:modId xmlns:p14="http://schemas.microsoft.com/office/powerpoint/2010/main" val="723280981"/>
              </p:ext>
            </p:extLst>
          </p:nvPr>
        </p:nvGraphicFramePr>
        <p:xfrm>
          <a:off x="228600" y="381000"/>
          <a:ext cx="8686800" cy="627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2988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66633" y="0"/>
            <a:ext cx="8115300" cy="646331"/>
          </a:xfrm>
          <a:prstGeom prst="rect">
            <a:avLst/>
          </a:prstGeom>
        </p:spPr>
        <p:txBody>
          <a:bodyPr wrap="square">
            <a:spAutoFit/>
          </a:bodyPr>
          <a:lstStyle/>
          <a:p>
            <a:pPr algn="ctr"/>
            <a:r>
              <a:rPr lang="mn-MN" b="1" dirty="0">
                <a:solidFill>
                  <a:srgbClr val="0070C0"/>
                </a:solidFill>
                <a:latin typeface="Arial" panose="020B0604020202020204" pitchFamily="34" charset="0"/>
                <a:ea typeface="Calibri" panose="020F0502020204030204" pitchFamily="34" charset="0"/>
              </a:rPr>
              <a:t>УЛС, АЙМАГ, ОРОН НУТАГ, НИЙСЛЭЛИЙН БОЛОН БАЙГУУЛЛАГЫН </a:t>
            </a:r>
            <a:r>
              <a:rPr lang="mn-MN" b="1" dirty="0" smtClean="0">
                <a:solidFill>
                  <a:srgbClr val="0070C0"/>
                </a:solidFill>
                <a:latin typeface="Arial" panose="020B0604020202020204" pitchFamily="34" charset="0"/>
                <a:ea typeface="Calibri" panose="020F0502020204030204" pitchFamily="34" charset="0"/>
              </a:rPr>
              <a:t>ДЭРГЭДЭХ </a:t>
            </a:r>
            <a:r>
              <a:rPr lang="mn-MN" b="1" dirty="0">
                <a:solidFill>
                  <a:srgbClr val="0070C0"/>
                </a:solidFill>
                <a:latin typeface="Arial" panose="020B0604020202020204" pitchFamily="34" charset="0"/>
                <a:ea typeface="Calibri" panose="020F0502020204030204" pitchFamily="34" charset="0"/>
              </a:rPr>
              <a:t>МУЗЕЙН </a:t>
            </a:r>
            <a:r>
              <a:rPr lang="mn-MN" b="1" dirty="0" smtClean="0">
                <a:solidFill>
                  <a:srgbClr val="0070C0"/>
                </a:solidFill>
                <a:latin typeface="Arial" panose="020B0604020202020204" pitchFamily="34" charset="0"/>
                <a:ea typeface="Calibri" panose="020F0502020204030204" pitchFamily="34" charset="0"/>
              </a:rPr>
              <a:t> БҮРТГЭЛ</a:t>
            </a:r>
            <a:r>
              <a:rPr lang="mn-MN" b="1" dirty="0">
                <a:solidFill>
                  <a:srgbClr val="0070C0"/>
                </a:solidFill>
                <a:latin typeface="Arial" panose="020B0604020202020204" pitchFamily="34" charset="0"/>
                <a:ea typeface="Calibri" panose="020F0502020204030204" pitchFamily="34" charset="0"/>
              </a:rPr>
              <a:t>, МЭДЭЭЛЛИЙН САНЧ НАР: </a:t>
            </a:r>
          </a:p>
        </p:txBody>
      </p:sp>
      <p:graphicFrame>
        <p:nvGraphicFramePr>
          <p:cNvPr id="11" name="Diagram 10"/>
          <p:cNvGraphicFramePr/>
          <p:nvPr>
            <p:extLst>
              <p:ext uri="{D42A27DB-BD31-4B8C-83A1-F6EECF244321}">
                <p14:modId xmlns:p14="http://schemas.microsoft.com/office/powerpoint/2010/main" val="2692241885"/>
              </p:ext>
            </p:extLst>
          </p:nvPr>
        </p:nvGraphicFramePr>
        <p:xfrm>
          <a:off x="533400" y="762000"/>
          <a:ext cx="83058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1600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3159136256"/>
              </p:ext>
            </p:extLst>
          </p:nvPr>
        </p:nvGraphicFramePr>
        <p:xfrm>
          <a:off x="533400" y="838200"/>
          <a:ext cx="8305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866633" y="0"/>
            <a:ext cx="8115300" cy="646331"/>
          </a:xfrm>
          <a:prstGeom prst="rect">
            <a:avLst/>
          </a:prstGeom>
        </p:spPr>
        <p:txBody>
          <a:bodyPr wrap="square">
            <a:spAutoFit/>
          </a:bodyPr>
          <a:lstStyle/>
          <a:p>
            <a:pPr algn="ctr"/>
            <a:r>
              <a:rPr lang="mn-MN" b="1" dirty="0">
                <a:solidFill>
                  <a:srgbClr val="0070C0"/>
                </a:solidFill>
                <a:latin typeface="Arial" panose="020B0604020202020204" pitchFamily="34" charset="0"/>
                <a:ea typeface="Calibri" panose="020F0502020204030204" pitchFamily="34" charset="0"/>
              </a:rPr>
              <a:t>УЛС, АЙМАГ, ОРОН НУТАГ, НИЙСЛЭЛИЙН БОЛОН БАЙГУУЛЛАГЫН </a:t>
            </a:r>
            <a:r>
              <a:rPr lang="mn-MN" b="1" dirty="0" smtClean="0">
                <a:solidFill>
                  <a:srgbClr val="0070C0"/>
                </a:solidFill>
                <a:latin typeface="Arial" panose="020B0604020202020204" pitchFamily="34" charset="0"/>
                <a:ea typeface="Calibri" panose="020F0502020204030204" pitchFamily="34" charset="0"/>
              </a:rPr>
              <a:t>ДЭРГЭДЭХ </a:t>
            </a:r>
            <a:r>
              <a:rPr lang="mn-MN" b="1" dirty="0">
                <a:solidFill>
                  <a:srgbClr val="0070C0"/>
                </a:solidFill>
                <a:latin typeface="Arial" panose="020B0604020202020204" pitchFamily="34" charset="0"/>
                <a:ea typeface="Calibri" panose="020F0502020204030204" pitchFamily="34" charset="0"/>
              </a:rPr>
              <a:t>МУЗЕЙН </a:t>
            </a:r>
            <a:r>
              <a:rPr lang="mn-MN" b="1" dirty="0" smtClean="0">
                <a:solidFill>
                  <a:srgbClr val="0070C0"/>
                </a:solidFill>
                <a:latin typeface="Arial" panose="020B0604020202020204" pitchFamily="34" charset="0"/>
                <a:ea typeface="Calibri" panose="020F0502020204030204" pitchFamily="34" charset="0"/>
              </a:rPr>
              <a:t> БҮРТГЭЛ</a:t>
            </a:r>
            <a:r>
              <a:rPr lang="mn-MN" b="1" dirty="0">
                <a:solidFill>
                  <a:srgbClr val="0070C0"/>
                </a:solidFill>
                <a:latin typeface="Arial" panose="020B0604020202020204" pitchFamily="34" charset="0"/>
                <a:ea typeface="Calibri" panose="020F0502020204030204" pitchFamily="34" charset="0"/>
              </a:rPr>
              <a:t>, МЭДЭЭЛЛИЙН САНЧ НАР: </a:t>
            </a:r>
          </a:p>
        </p:txBody>
      </p:sp>
    </p:spTree>
    <p:extLst>
      <p:ext uri="{BB962C8B-B14F-4D97-AF65-F5344CB8AC3E}">
        <p14:creationId xmlns:p14="http://schemas.microsoft.com/office/powerpoint/2010/main" val="2680908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A9BF725F-FC95-4E4F-AF8D-262993CD4EF3}"/>
              </a:ext>
            </a:extLst>
          </p:cNvPr>
          <p:cNvSpPr txBox="1">
            <a:spLocks/>
          </p:cNvSpPr>
          <p:nvPr/>
        </p:nvSpPr>
        <p:spPr>
          <a:xfrm>
            <a:off x="990600" y="2057400"/>
            <a:ext cx="7283355" cy="2209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mn-MN" sz="1800" b="1" dirty="0" smtClean="0">
                <a:solidFill>
                  <a:srgbClr val="0070C0"/>
                </a:solidFill>
                <a:latin typeface="Arial" panose="020B0604020202020204" pitchFamily="34" charset="0"/>
                <a:cs typeface="Arial" panose="020B0604020202020204" pitchFamily="34" charset="0"/>
              </a:rPr>
              <a:t>ТА БҮХНИЙ БҮРТГЭЛ, БАРИМТЖУУЛАЛТЫН </a:t>
            </a:r>
          </a:p>
          <a:p>
            <a:pPr marL="0" indent="0" algn="ctr">
              <a:buFont typeface="Arial" pitchFamily="34" charset="0"/>
              <a:buNone/>
            </a:pPr>
            <a:r>
              <a:rPr lang="mn-MN" sz="1800" b="1" dirty="0" smtClean="0">
                <a:solidFill>
                  <a:srgbClr val="0070C0"/>
                </a:solidFill>
                <a:latin typeface="Arial" panose="020B0604020202020204" pitchFamily="34" charset="0"/>
                <a:cs typeface="Arial" panose="020B0604020202020204" pitchFamily="34" charset="0"/>
              </a:rPr>
              <a:t>АЖИЛД ӨНДӨР АМЖИЛТ ХҮСЬЕ. </a:t>
            </a:r>
          </a:p>
          <a:p>
            <a:pPr marL="0" indent="0" algn="ctr">
              <a:buFont typeface="Arial" pitchFamily="34" charset="0"/>
              <a:buNone/>
            </a:pPr>
            <a:endParaRPr lang="mn-MN" sz="1800" b="1" dirty="0" smtClean="0">
              <a:solidFill>
                <a:srgbClr val="0070C0"/>
              </a:solidFill>
              <a:latin typeface="Arial" panose="020B0604020202020204" pitchFamily="34" charset="0"/>
              <a:cs typeface="Arial" panose="020B0604020202020204" pitchFamily="34" charset="0"/>
            </a:endParaRPr>
          </a:p>
          <a:p>
            <a:pPr marL="0" indent="0" algn="ctr">
              <a:buFont typeface="Arial" pitchFamily="34" charset="0"/>
              <a:buNone/>
            </a:pPr>
            <a:r>
              <a:rPr lang="mn-MN" sz="1800" b="1" dirty="0" smtClean="0">
                <a:solidFill>
                  <a:srgbClr val="0070C0"/>
                </a:solidFill>
                <a:latin typeface="Arial" panose="020B0604020202020204" pitchFamily="34" charset="0"/>
                <a:cs typeface="Arial" panose="020B0604020202020204" pitchFamily="34" charset="0"/>
              </a:rPr>
              <a:t>Веб </a:t>
            </a:r>
            <a:r>
              <a:rPr lang="mn-MN" sz="1800" b="1" dirty="0">
                <a:solidFill>
                  <a:srgbClr val="0070C0"/>
                </a:solidFill>
                <a:latin typeface="Arial" panose="020B0604020202020204" pitchFamily="34" charset="0"/>
                <a:cs typeface="Arial" panose="020B0604020202020204" pitchFamily="34" charset="0"/>
              </a:rPr>
              <a:t>сайт:     </a:t>
            </a:r>
            <a:r>
              <a:rPr lang="en-US" sz="1800" b="1" dirty="0">
                <a:solidFill>
                  <a:srgbClr val="0070C0"/>
                </a:solidFill>
                <a:latin typeface="Arial" panose="020B0604020202020204" pitchFamily="34" charset="0"/>
                <a:cs typeface="Arial" panose="020B0604020202020204" pitchFamily="34" charset="0"/>
              </a:rPr>
              <a:t>ncch.gov.mn</a:t>
            </a:r>
          </a:p>
        </p:txBody>
      </p:sp>
    </p:spTree>
    <p:extLst>
      <p:ext uri="{BB962C8B-B14F-4D97-AF65-F5344CB8AC3E}">
        <p14:creationId xmlns:p14="http://schemas.microsoft.com/office/powerpoint/2010/main" val="2755290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228600"/>
            <a:ext cx="7086600" cy="523220"/>
          </a:xfrm>
          <a:prstGeom prst="rect">
            <a:avLst/>
          </a:prstGeom>
        </p:spPr>
        <p:txBody>
          <a:bodyPr wrap="square">
            <a:spAutoFit/>
          </a:bodyPr>
          <a:lstStyle/>
          <a:p>
            <a:pPr algn="ctr">
              <a:spcAft>
                <a:spcPts val="600"/>
              </a:spcAft>
            </a:pPr>
            <a:r>
              <a:rPr lang="mn-MN" sz="1400" b="1" dirty="0">
                <a:latin typeface="Arial" panose="020B0604020202020204" pitchFamily="34" charset="0"/>
                <a:ea typeface="Calibri" panose="020F0502020204030204" pitchFamily="34" charset="0"/>
              </a:rPr>
              <a:t>ҮЗМЭРИЙН ШИЛЖИЛТ ХӨДӨЛГӨӨНИЙ ТАЛААРХ МЭДЭЭЛЛИЙГ БҮРТГЭЛД ТУСГАХ ТУХАЙД </a:t>
            </a:r>
            <a:r>
              <a:rPr lang="en-US" sz="1400" b="1" dirty="0">
                <a:latin typeface="Arial" panose="020B0604020202020204" pitchFamily="34" charset="0"/>
                <a:ea typeface="Calibri" panose="020F0502020204030204" pitchFamily="34" charset="0"/>
              </a:rPr>
              <a:t>(</a:t>
            </a:r>
            <a:r>
              <a:rPr lang="en-US" sz="1400" b="1" dirty="0" smtClean="0">
                <a:latin typeface="Arial" panose="020B0604020202020204" pitchFamily="34" charset="0"/>
                <a:ea typeface="Calibri" panose="020F0502020204030204" pitchFamily="34" charset="0"/>
              </a:rPr>
              <a:t>Register</a:t>
            </a:r>
            <a:r>
              <a:rPr lang="mn-MN" sz="1400" b="1" dirty="0" smtClean="0">
                <a:latin typeface="Arial" panose="020B0604020202020204" pitchFamily="34" charset="0"/>
                <a:ea typeface="Calibri" panose="020F0502020204030204" pitchFamily="34" charset="0"/>
              </a:rPr>
              <a:t>,</a:t>
            </a:r>
            <a:r>
              <a:rPr lang="en-US" sz="1400" b="1" dirty="0" smtClean="0">
                <a:latin typeface="Arial" panose="020B0604020202020204" pitchFamily="34" charset="0"/>
                <a:ea typeface="Calibri" panose="020F0502020204030204" pitchFamily="34" charset="0"/>
              </a:rPr>
              <a:t> </a:t>
            </a:r>
            <a:r>
              <a:rPr lang="en-US" sz="1400" b="1" dirty="0">
                <a:latin typeface="Arial" panose="020B0604020202020204" pitchFamily="34" charset="0"/>
                <a:ea typeface="Calibri" panose="020F0502020204030204" pitchFamily="34" charset="0"/>
              </a:rPr>
              <a:t>RCH </a:t>
            </a:r>
            <a:r>
              <a:rPr lang="mn-MN" sz="1400" b="1" dirty="0">
                <a:latin typeface="Arial" panose="020B0604020202020204" pitchFamily="34" charset="0"/>
                <a:ea typeface="Calibri" panose="020F0502020204030204" pitchFamily="34" charset="0"/>
              </a:rPr>
              <a:t>бүртгэлийн программ</a:t>
            </a:r>
            <a:r>
              <a:rPr lang="en-US" sz="1400" b="1" dirty="0">
                <a:latin typeface="Arial" panose="020B0604020202020204" pitchFamily="34" charset="0"/>
                <a:ea typeface="Calibri" panose="020F0502020204030204" pitchFamily="34" charset="0"/>
              </a:rPr>
              <a:t>)</a:t>
            </a:r>
            <a:r>
              <a:rPr lang="mn-MN" sz="1400" b="1" dirty="0">
                <a:latin typeface="Arial" panose="020B0604020202020204" pitchFamily="34" charset="0"/>
                <a:ea typeface="Calibri" panose="020F0502020204030204" pitchFamily="34" charset="0"/>
              </a:rPr>
              <a:t>  </a:t>
            </a:r>
            <a:endParaRPr lang="en-US" sz="1400" b="1" dirty="0"/>
          </a:p>
        </p:txBody>
      </p:sp>
      <p:sp>
        <p:nvSpPr>
          <p:cNvPr id="5" name="Rectangle 4"/>
          <p:cNvSpPr/>
          <p:nvPr/>
        </p:nvSpPr>
        <p:spPr>
          <a:xfrm>
            <a:off x="776785" y="3195345"/>
            <a:ext cx="7924800" cy="2923877"/>
          </a:xfrm>
          <a:prstGeom prst="rect">
            <a:avLst/>
          </a:prstGeom>
        </p:spPr>
        <p:txBody>
          <a:bodyPr wrap="square">
            <a:spAutoFit/>
          </a:bodyPr>
          <a:lstStyle/>
          <a:p>
            <a:pPr algn="ctr">
              <a:spcAft>
                <a:spcPts val="600"/>
              </a:spcAft>
            </a:pPr>
            <a:r>
              <a:rPr lang="mn-MN" sz="1600" b="1" dirty="0">
                <a:latin typeface="Arial" panose="020B0604020202020204" pitchFamily="34" charset="0"/>
                <a:ea typeface="Calibri" panose="020F0502020204030204" pitchFamily="34" charset="0"/>
              </a:rPr>
              <a:t>Үзмэр </a:t>
            </a:r>
            <a:r>
              <a:rPr lang="en-US" sz="1600" b="1" dirty="0">
                <a:latin typeface="Arial" panose="020B0604020202020204" pitchFamily="34" charset="0"/>
                <a:ea typeface="Calibri" panose="020F0502020204030204" pitchFamily="34" charset="0"/>
              </a:rPr>
              <a:t>(</a:t>
            </a:r>
            <a:r>
              <a:rPr lang="mn-MN" sz="1600" b="1" dirty="0">
                <a:latin typeface="Arial" panose="020B0604020202020204" pitchFamily="34" charset="0"/>
                <a:ea typeface="Calibri" panose="020F0502020204030204" pitchFamily="34" charset="0"/>
              </a:rPr>
              <a:t>бүрмөсөн</a:t>
            </a:r>
            <a:r>
              <a:rPr lang="en-US" sz="1600" b="1" dirty="0">
                <a:latin typeface="Arial" panose="020B0604020202020204" pitchFamily="34" charset="0"/>
                <a:ea typeface="Calibri" panose="020F0502020204030204" pitchFamily="34" charset="0"/>
              </a:rPr>
              <a:t>)</a:t>
            </a:r>
            <a:r>
              <a:rPr lang="mn-MN" sz="1600" b="1" dirty="0">
                <a:latin typeface="Arial" panose="020B0604020202020204" pitchFamily="34" charset="0"/>
                <a:ea typeface="Calibri" panose="020F0502020204030204" pitchFamily="34" charset="0"/>
              </a:rPr>
              <a:t> шилжилт хөдөлгөөнд орж буй шалтгаанууд:  </a:t>
            </a:r>
          </a:p>
          <a:p>
            <a:pPr>
              <a:spcAft>
                <a:spcPts val="600"/>
              </a:spcAft>
            </a:pPr>
            <a:r>
              <a:rPr lang="en-US" sz="1600" dirty="0">
                <a:latin typeface="Arial" panose="020B0604020202020204" pitchFamily="34" charset="0"/>
                <a:ea typeface="Calibri" panose="020F0502020204030204" pitchFamily="34" charset="0"/>
              </a:rPr>
              <a:t>I. </a:t>
            </a:r>
            <a:r>
              <a:rPr lang="mn-MN" sz="1600" dirty="0">
                <a:latin typeface="Arial" panose="020B0604020202020204" pitchFamily="34" charset="0"/>
                <a:ea typeface="Calibri" panose="020F0502020204030204" pitchFamily="34" charset="0"/>
              </a:rPr>
              <a:t>Хууль бус үйлдийн улмаас:  </a:t>
            </a:r>
          </a:p>
          <a:p>
            <a:pPr marL="914400" indent="-4508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rPr>
              <a:t>Дутсан </a:t>
            </a:r>
            <a:r>
              <a:rPr lang="en-US" sz="1600" dirty="0">
                <a:latin typeface="Arial" panose="020B0604020202020204" pitchFamily="34" charset="0"/>
                <a:ea typeface="Calibri" panose="020F0502020204030204" pitchFamily="34" charset="0"/>
              </a:rPr>
              <a:t>(</a:t>
            </a:r>
            <a:r>
              <a:rPr lang="mn-MN" sz="1600" dirty="0">
                <a:latin typeface="Arial" panose="020B0604020202020204" pitchFamily="34" charset="0"/>
                <a:ea typeface="Calibri" panose="020F0502020204030204" pitchFamily="34" charset="0"/>
              </a:rPr>
              <a:t>хулгай, үрэгдүүлэх</a:t>
            </a:r>
            <a:r>
              <a:rPr lang="en-US" sz="1600" dirty="0">
                <a:latin typeface="Arial" panose="020B0604020202020204" pitchFamily="34" charset="0"/>
                <a:ea typeface="Calibri" panose="020F0502020204030204" pitchFamily="34" charset="0"/>
              </a:rPr>
              <a:t>);</a:t>
            </a:r>
            <a:endParaRPr lang="mn-MN" sz="1600" dirty="0">
              <a:latin typeface="Arial" panose="020B0604020202020204" pitchFamily="34" charset="0"/>
              <a:ea typeface="Calibri" panose="020F0502020204030204" pitchFamily="34" charset="0"/>
            </a:endParaRPr>
          </a:p>
          <a:p>
            <a:pPr marL="914400" indent="-4508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rPr>
              <a:t>Солигдсон</a:t>
            </a:r>
            <a:r>
              <a:rPr lang="en-US" sz="1600" dirty="0">
                <a:latin typeface="Arial" panose="020B0604020202020204" pitchFamily="34" charset="0"/>
                <a:ea typeface="Calibri" panose="020F0502020204030204" pitchFamily="34" charset="0"/>
              </a:rPr>
              <a:t> </a:t>
            </a:r>
            <a:r>
              <a:rPr lang="mn-MN" sz="1600" dirty="0">
                <a:latin typeface="Arial" panose="020B0604020202020204" pitchFamily="34" charset="0"/>
                <a:ea typeface="Calibri" panose="020F0502020204030204" pitchFamily="34" charset="0"/>
              </a:rPr>
              <a:t>зэрэг</a:t>
            </a:r>
            <a:r>
              <a:rPr lang="en-US" sz="1600" dirty="0">
                <a:latin typeface="Arial" panose="020B0604020202020204" pitchFamily="34" charset="0"/>
                <a:ea typeface="Calibri" panose="020F0502020204030204" pitchFamily="34" charset="0"/>
              </a:rPr>
              <a:t>.</a:t>
            </a:r>
            <a:r>
              <a:rPr lang="mn-MN" sz="1600" dirty="0">
                <a:latin typeface="Arial" panose="020B0604020202020204" pitchFamily="34" charset="0"/>
                <a:ea typeface="Calibri" panose="020F0502020204030204" pitchFamily="34" charset="0"/>
              </a:rPr>
              <a:t> </a:t>
            </a:r>
          </a:p>
          <a:p>
            <a:pPr>
              <a:spcAft>
                <a:spcPts val="600"/>
              </a:spcAft>
            </a:pPr>
            <a:endParaRPr lang="mn-MN" sz="1600" dirty="0">
              <a:latin typeface="Arial" panose="020B0604020202020204" pitchFamily="34" charset="0"/>
              <a:ea typeface="Calibri" panose="020F0502020204030204" pitchFamily="34" charset="0"/>
            </a:endParaRPr>
          </a:p>
          <a:p>
            <a:pPr>
              <a:spcAft>
                <a:spcPts val="600"/>
              </a:spcAft>
            </a:pPr>
            <a:r>
              <a:rPr lang="en-US" sz="1600" dirty="0">
                <a:latin typeface="Arial" panose="020B0604020202020204" pitchFamily="34" charset="0"/>
                <a:ea typeface="Calibri" panose="020F0502020204030204" pitchFamily="34" charset="0"/>
              </a:rPr>
              <a:t>II. </a:t>
            </a:r>
            <a:r>
              <a:rPr lang="mn-MN" sz="1600" dirty="0">
                <a:latin typeface="Arial" panose="020B0604020202020204" pitchFamily="34" charset="0"/>
                <a:ea typeface="Calibri" panose="020F0502020204030204" pitchFamily="34" charset="0"/>
              </a:rPr>
              <a:t> Зохих журмын дагуу эрх бүхий байгууллага, албан тушаалтны шийдвэрээр:  </a:t>
            </a:r>
          </a:p>
          <a:p>
            <a:pPr marL="914400" indent="-4508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rPr>
              <a:t>Бусад музейн сан хөмрөгт шилжүүлсэн</a:t>
            </a:r>
            <a:r>
              <a:rPr lang="en-US" sz="1600" dirty="0">
                <a:latin typeface="Arial" panose="020B0604020202020204" pitchFamily="34" charset="0"/>
                <a:ea typeface="Calibri" panose="020F0502020204030204" pitchFamily="34" charset="0"/>
              </a:rPr>
              <a:t>;</a:t>
            </a:r>
            <a:r>
              <a:rPr lang="mn-MN" sz="1600" dirty="0">
                <a:latin typeface="Arial" panose="020B0604020202020204" pitchFamily="34" charset="0"/>
                <a:ea typeface="Calibri" panose="020F0502020204030204" pitchFamily="34" charset="0"/>
              </a:rPr>
              <a:t>  </a:t>
            </a:r>
          </a:p>
          <a:p>
            <a:pPr marL="914400" indent="-4508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rPr>
              <a:t>Сан хөмрөгөөс хасаж актлагдсан</a:t>
            </a:r>
            <a:r>
              <a:rPr lang="en-US" sz="1600" dirty="0">
                <a:latin typeface="Arial" panose="020B0604020202020204" pitchFamily="34" charset="0"/>
                <a:ea typeface="Calibri" panose="020F0502020204030204" pitchFamily="34" charset="0"/>
              </a:rPr>
              <a:t>;</a:t>
            </a:r>
            <a:r>
              <a:rPr lang="mn-MN" sz="1600" dirty="0">
                <a:latin typeface="Arial" panose="020B0604020202020204" pitchFamily="34" charset="0"/>
                <a:ea typeface="Calibri" panose="020F0502020204030204" pitchFamily="34" charset="0"/>
              </a:rPr>
              <a:t> </a:t>
            </a:r>
          </a:p>
          <a:p>
            <a:pPr marL="914400" indent="-4508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rPr>
              <a:t>Үндсэн хөрөнгийн ангилал солигдсон</a:t>
            </a:r>
            <a:r>
              <a:rPr lang="en-US" sz="1600" dirty="0">
                <a:latin typeface="Arial" panose="020B0604020202020204" pitchFamily="34" charset="0"/>
                <a:ea typeface="Calibri" panose="020F0502020204030204" pitchFamily="34" charset="0"/>
              </a:rPr>
              <a:t> </a:t>
            </a:r>
            <a:r>
              <a:rPr lang="mn-MN" sz="1600" dirty="0">
                <a:latin typeface="Arial" panose="020B0604020202020204" pitchFamily="34" charset="0"/>
                <a:ea typeface="Calibri" panose="020F0502020204030204" pitchFamily="34" charset="0"/>
              </a:rPr>
              <a:t>зэрэг. </a:t>
            </a:r>
          </a:p>
        </p:txBody>
      </p:sp>
      <p:sp>
        <p:nvSpPr>
          <p:cNvPr id="8" name="Rectangle 7">
            <a:extLst>
              <a:ext uri="{FF2B5EF4-FFF2-40B4-BE49-F238E27FC236}">
                <a16:creationId xmlns:a16="http://schemas.microsoft.com/office/drawing/2014/main" id="{71CB16BE-E3A4-40F4-B88A-BA55ECF51774}"/>
              </a:ext>
            </a:extLst>
          </p:cNvPr>
          <p:cNvSpPr/>
          <p:nvPr/>
        </p:nvSpPr>
        <p:spPr>
          <a:xfrm>
            <a:off x="762000" y="1318989"/>
            <a:ext cx="7772400" cy="1308050"/>
          </a:xfrm>
          <a:prstGeom prst="rect">
            <a:avLst/>
          </a:prstGeom>
        </p:spPr>
        <p:txBody>
          <a:bodyPr wrap="square">
            <a:spAutoFit/>
          </a:bodyPr>
          <a:lstStyle/>
          <a:p>
            <a:pPr algn="ctr">
              <a:spcAft>
                <a:spcPts val="600"/>
              </a:spcAft>
            </a:pPr>
            <a:r>
              <a:rPr lang="mn-MN" sz="1600" b="1" dirty="0">
                <a:latin typeface="Arial" panose="020B0604020202020204" pitchFamily="34" charset="0"/>
                <a:ea typeface="Calibri" panose="020F0502020204030204" pitchFamily="34" charset="0"/>
              </a:rPr>
              <a:t>Үзмэр түр шилжилт хөдөлгөөнд орж буй шалтгаанууд:  </a:t>
            </a:r>
          </a:p>
          <a:p>
            <a:pPr marL="914400" indent="-4508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rPr>
              <a:t>Сэргээн засварлалт, хуулбар, </a:t>
            </a:r>
            <a:r>
              <a:rPr lang="mn-MN" sz="1600" dirty="0" smtClean="0">
                <a:latin typeface="Arial" panose="020B0604020202020204" pitchFamily="34" charset="0"/>
                <a:ea typeface="Calibri" panose="020F0502020204030204" pitchFamily="34" charset="0"/>
              </a:rPr>
              <a:t>мерчандайз</a:t>
            </a:r>
            <a:r>
              <a:rPr lang="en-US" sz="1600" dirty="0">
                <a:latin typeface="Arial" panose="020B0604020202020204" pitchFamily="34" charset="0"/>
                <a:ea typeface="Calibri" panose="020F0502020204030204" pitchFamily="34" charset="0"/>
              </a:rPr>
              <a:t>;</a:t>
            </a:r>
            <a:r>
              <a:rPr lang="mn-MN" sz="1600" dirty="0">
                <a:latin typeface="Arial" panose="020B0604020202020204" pitchFamily="34" charset="0"/>
                <a:ea typeface="Calibri" panose="020F0502020204030204" pitchFamily="34" charset="0"/>
              </a:rPr>
              <a:t>  </a:t>
            </a:r>
          </a:p>
          <a:p>
            <a:pPr marL="914400" indent="-4508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rPr>
              <a:t>Үзэсгэлэн</a:t>
            </a:r>
            <a:r>
              <a:rPr lang="en-US" sz="1600" dirty="0">
                <a:latin typeface="Arial" panose="020B0604020202020204" pitchFamily="34" charset="0"/>
                <a:ea typeface="Calibri" panose="020F0502020204030204" pitchFamily="34" charset="0"/>
              </a:rPr>
              <a:t>;</a:t>
            </a:r>
            <a:r>
              <a:rPr lang="mn-MN" sz="1600" dirty="0">
                <a:latin typeface="Arial" panose="020B0604020202020204" pitchFamily="34" charset="0"/>
                <a:ea typeface="Calibri" panose="020F0502020204030204" pitchFamily="34" charset="0"/>
              </a:rPr>
              <a:t> </a:t>
            </a:r>
          </a:p>
          <a:p>
            <a:pPr marL="914400" indent="-4508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rPr>
              <a:t>Судалгаа </a:t>
            </a:r>
            <a:r>
              <a:rPr lang="mn-MN" sz="1600" dirty="0" smtClean="0">
                <a:latin typeface="Arial" panose="020B0604020202020204" pitchFamily="34" charset="0"/>
                <a:ea typeface="Calibri" panose="020F0502020204030204" pitchFamily="34" charset="0"/>
              </a:rPr>
              <a:t>шинжилгээний зэрэг зориулалтаар</a:t>
            </a:r>
            <a:endParaRPr lang="mn-MN" sz="16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011208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38200" y="1218486"/>
            <a:ext cx="7810500" cy="4801314"/>
          </a:xfrm>
          <a:prstGeom prst="rect">
            <a:avLst/>
          </a:prstGeom>
        </p:spPr>
        <p:txBody>
          <a:bodyPr wrap="square">
            <a:spAutoFit/>
          </a:bodyPr>
          <a:lstStyle/>
          <a:p>
            <a:pPr algn="ctr">
              <a:spcAft>
                <a:spcPts val="600"/>
              </a:spcAft>
            </a:pPr>
            <a:r>
              <a:rPr lang="mn-MN" sz="1600" b="1" dirty="0">
                <a:latin typeface="Arial" panose="020B0604020202020204" pitchFamily="34" charset="0"/>
                <a:ea typeface="Calibri" panose="020F0502020204030204" pitchFamily="34" charset="0"/>
                <a:cs typeface="Arial" panose="020B0604020202020204" pitchFamily="34" charset="0"/>
              </a:rPr>
              <a:t>Үзмэр, эд өлгийн зүйлийн шилжилт хөдөлгөөний зохион байгуулалтыг бүртгэлд тусгахтай холбогдох хууль, стандарт дүрэм, журам</a:t>
            </a:r>
          </a:p>
          <a:p>
            <a:pPr>
              <a:spcAft>
                <a:spcPts val="600"/>
              </a:spcAft>
            </a:pPr>
            <a:endParaRPr lang="en-US" sz="1600" dirty="0">
              <a:latin typeface="Arial" panose="020B0604020202020204" pitchFamily="34" charset="0"/>
              <a:ea typeface="Calibri" panose="020F0502020204030204" pitchFamily="34" charset="0"/>
              <a:cs typeface="Arial" panose="020B0604020202020204" pitchFamily="34" charset="0"/>
            </a:endParaRPr>
          </a:p>
          <a:p>
            <a:pPr marL="285750" indent="-285750">
              <a:spcAft>
                <a:spcPts val="600"/>
              </a:spcAft>
              <a:buFont typeface="Wingdings" panose="05000000000000000000" pitchFamily="2" charset="2"/>
              <a:buChar char="Ø"/>
            </a:pPr>
            <a:r>
              <a:rPr lang="mn-MN" sz="1600" dirty="0">
                <a:latin typeface="Arial" panose="020B0604020202020204" pitchFamily="34" charset="0"/>
                <a:ea typeface="Calibri" panose="020F0502020204030204" pitchFamily="34" charset="0"/>
                <a:cs typeface="Arial" panose="020B0604020202020204" pitchFamily="34" charset="0"/>
              </a:rPr>
              <a:t>Соёлын өвийг хамгаалах тухай хууль </a:t>
            </a:r>
            <a:r>
              <a:rPr lang="en-US" sz="1600" dirty="0">
                <a:latin typeface="Arial" panose="020B0604020202020204" pitchFamily="34" charset="0"/>
                <a:ea typeface="Calibri" panose="020F0502020204030204" pitchFamily="34" charset="0"/>
                <a:cs typeface="Arial" panose="020B0604020202020204" pitchFamily="34" charset="0"/>
              </a:rPr>
              <a:t>(</a:t>
            </a:r>
            <a:r>
              <a:rPr lang="mn-MN" sz="1600" dirty="0">
                <a:latin typeface="Arial" panose="020B0604020202020204" pitchFamily="34" charset="0"/>
                <a:ea typeface="Calibri" panose="020F0502020204030204" pitchFamily="34" charset="0"/>
                <a:cs typeface="Arial" panose="020B0604020202020204" pitchFamily="34" charset="0"/>
              </a:rPr>
              <a:t>2014</a:t>
            </a:r>
            <a:r>
              <a:rPr lang="en-US" sz="1600" dirty="0">
                <a:latin typeface="Arial" panose="020B0604020202020204" pitchFamily="34" charset="0"/>
                <a:ea typeface="Calibri" panose="020F0502020204030204" pitchFamily="34" charset="0"/>
                <a:cs typeface="Arial" panose="020B0604020202020204" pitchFamily="34" charset="0"/>
              </a:rPr>
              <a:t>)</a:t>
            </a:r>
            <a:r>
              <a:rPr lang="mn-MN" sz="1600" dirty="0">
                <a:latin typeface="Arial" panose="020B0604020202020204" pitchFamily="34" charset="0"/>
                <a:ea typeface="Calibri" panose="020F0502020204030204" pitchFamily="34" charset="0"/>
                <a:cs typeface="Arial" panose="020B0604020202020204" pitchFamily="34" charset="0"/>
              </a:rPr>
              <a:t> </a:t>
            </a:r>
            <a:endParaRPr lang="mn-MN" sz="1600" dirty="0" smtClean="0">
              <a:latin typeface="Arial" panose="020B0604020202020204" pitchFamily="34" charset="0"/>
              <a:ea typeface="Calibri" panose="020F0502020204030204" pitchFamily="34" charset="0"/>
              <a:cs typeface="Arial" panose="020B0604020202020204" pitchFamily="34" charset="0"/>
            </a:endParaRPr>
          </a:p>
          <a:p>
            <a:pPr marL="285750" indent="-285750">
              <a:spcAft>
                <a:spcPts val="600"/>
              </a:spcAft>
              <a:buFont typeface="Wingdings" panose="05000000000000000000" pitchFamily="2" charset="2"/>
              <a:buChar char="Ø"/>
            </a:pPr>
            <a:r>
              <a:rPr lang="mn-MN" sz="1600" dirty="0" smtClean="0">
                <a:latin typeface="Arial" panose="020B0604020202020204" pitchFamily="34" charset="0"/>
                <a:ea typeface="Calibri" panose="020F0502020204030204" pitchFamily="34" charset="0"/>
                <a:cs typeface="Arial" panose="020B0604020202020204" pitchFamily="34" charset="0"/>
              </a:rPr>
              <a:t>Музейн тухай хууль </a:t>
            </a:r>
            <a:r>
              <a:rPr lang="en-US" sz="1600" dirty="0" smtClean="0">
                <a:latin typeface="Arial" panose="020B0604020202020204" pitchFamily="34" charset="0"/>
                <a:ea typeface="Calibri" panose="020F0502020204030204" pitchFamily="34" charset="0"/>
                <a:cs typeface="Arial" panose="020B0604020202020204" pitchFamily="34" charset="0"/>
              </a:rPr>
              <a:t>(2021, 2022 </a:t>
            </a:r>
            <a:r>
              <a:rPr lang="mn-MN" sz="1600" dirty="0" smtClean="0">
                <a:latin typeface="Arial" panose="020B0604020202020204" pitchFamily="34" charset="0"/>
                <a:ea typeface="Calibri" panose="020F0502020204030204" pitchFamily="34" charset="0"/>
                <a:cs typeface="Arial" panose="020B0604020202020204" pitchFamily="34" charset="0"/>
              </a:rPr>
              <a:t>оны 1 дүгээр сарын 1-нээс эхлэн мөрдөнө</a:t>
            </a:r>
            <a:r>
              <a:rPr lang="en-US" sz="1600" dirty="0" smtClean="0">
                <a:latin typeface="Arial" panose="020B0604020202020204" pitchFamily="34" charset="0"/>
                <a:ea typeface="Calibri" panose="020F0502020204030204" pitchFamily="34" charset="0"/>
                <a:cs typeface="Arial" panose="020B0604020202020204" pitchFamily="34" charset="0"/>
              </a:rPr>
              <a:t>)</a:t>
            </a:r>
            <a:r>
              <a:rPr lang="mn-MN" sz="1600" dirty="0" smtClean="0">
                <a:latin typeface="Arial" panose="020B0604020202020204" pitchFamily="34" charset="0"/>
                <a:ea typeface="Calibri" panose="020F0502020204030204" pitchFamily="34" charset="0"/>
                <a:cs typeface="Arial" panose="020B0604020202020204" pitchFamily="34" charset="0"/>
              </a:rPr>
              <a:t> </a:t>
            </a:r>
            <a:endParaRPr lang="mn-MN" sz="1600" dirty="0">
              <a:latin typeface="Arial" panose="020B0604020202020204" pitchFamily="34" charset="0"/>
              <a:ea typeface="Calibri" panose="020F0502020204030204" pitchFamily="34" charset="0"/>
              <a:cs typeface="Arial" panose="020B0604020202020204" pitchFamily="34" charset="0"/>
            </a:endParaRPr>
          </a:p>
          <a:p>
            <a:pPr marL="285750" lvl="0" indent="-285750">
              <a:spcAft>
                <a:spcPts val="600"/>
              </a:spcAft>
              <a:buFont typeface="Wingdings" panose="05000000000000000000" pitchFamily="2" charset="2"/>
              <a:buChar char="Ø"/>
            </a:pPr>
            <a:r>
              <a:rPr lang="en-US" sz="1600" dirty="0" err="1">
                <a:latin typeface="Arial" panose="020B0604020202020204" pitchFamily="34" charset="0"/>
                <a:cs typeface="Arial" panose="020B0604020202020204" pitchFamily="34" charset="0"/>
              </a:rPr>
              <a:t>Гар</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урлал</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болон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урлагийн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зориулалттай</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зүйлс</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Музейн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үйл</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ажиллагаанд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тавих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шаардлага</a:t>
            </a:r>
            <a:r>
              <a:rPr lang="en-US" sz="1600" dirty="0">
                <a:latin typeface="Arial" panose="020B0604020202020204" pitchFamily="34" charset="0"/>
                <a:cs typeface="Arial" panose="020B0604020202020204" pitchFamily="34" charset="0"/>
              </a:rPr>
              <a:t>. MNS 5634:2006 </a:t>
            </a:r>
            <a:r>
              <a:rPr lang="en-US" sz="1600" dirty="0" err="1">
                <a:latin typeface="Arial" panose="020B0604020202020204" pitchFamily="34" charset="0"/>
                <a:cs typeface="Arial" panose="020B0604020202020204" pitchFamily="34" charset="0"/>
              </a:rPr>
              <a:t>стандарт</a:t>
            </a:r>
            <a:r>
              <a:rPr lang="en-US" sz="1600" dirty="0">
                <a:latin typeface="Arial" panose="020B0604020202020204" pitchFamily="34" charset="0"/>
                <a:cs typeface="Arial" panose="020B0604020202020204" pitchFamily="34" charset="0"/>
              </a:rPr>
              <a:t> </a:t>
            </a:r>
          </a:p>
          <a:p>
            <a:pPr marL="285750" lvl="0" indent="-285750">
              <a:spcAft>
                <a:spcPts val="600"/>
              </a:spcAft>
              <a:buFont typeface="Wingdings" panose="05000000000000000000" pitchFamily="2" charset="2"/>
              <a:buChar char="Ø"/>
            </a:pPr>
            <a:r>
              <a:rPr lang="mn-MN" sz="1600" dirty="0">
                <a:latin typeface="Arial" panose="020B0604020202020204" pitchFamily="34" charset="0"/>
                <a:cs typeface="Arial" panose="020B0604020202020204" pitchFamily="34" charset="0"/>
              </a:rPr>
              <a:t>Улс, аймгийн чанартай музейн дүрэм, </a:t>
            </a:r>
            <a:r>
              <a:rPr lang="en-US" sz="1600" dirty="0">
                <a:latin typeface="Arial" panose="020B0604020202020204" pitchFamily="34" charset="0"/>
                <a:cs typeface="Arial" panose="020B0604020202020204" pitchFamily="34" charset="0"/>
              </a:rPr>
              <a:t>(</a:t>
            </a:r>
            <a:r>
              <a:rPr lang="mn-MN" sz="1600" dirty="0">
                <a:latin typeface="Arial" panose="020B0604020202020204" pitchFamily="34" charset="0"/>
                <a:cs typeface="Arial" panose="020B0604020202020204" pitchFamily="34" charset="0"/>
              </a:rPr>
              <a:t>1997</a:t>
            </a:r>
            <a:r>
              <a:rPr lang="en-US" sz="1600" dirty="0">
                <a:latin typeface="Arial" panose="020B0604020202020204" pitchFamily="34" charset="0"/>
                <a:cs typeface="Arial" panose="020B0604020202020204" pitchFamily="34" charset="0"/>
              </a:rPr>
              <a:t>)</a:t>
            </a:r>
          </a:p>
          <a:p>
            <a:pPr marL="285750" lvl="0" indent="-285750">
              <a:spcAft>
                <a:spcPts val="600"/>
              </a:spcAft>
              <a:buFont typeface="Wingdings" panose="05000000000000000000" pitchFamily="2" charset="2"/>
              <a:buChar char="Ø"/>
            </a:pPr>
            <a:r>
              <a:rPr lang="en-US" sz="1600" dirty="0" err="1">
                <a:latin typeface="Arial" panose="020B0604020202020204" pitchFamily="34" charset="0"/>
                <a:cs typeface="Arial" panose="020B0604020202020204" pitchFamily="34" charset="0"/>
              </a:rPr>
              <a:t>Монгол</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Улсын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музейн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сан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хөмрөгийн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дүрэм</a:t>
            </a:r>
            <a:r>
              <a:rPr lang="mn-MN"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a:t>
            </a:r>
            <a:r>
              <a:rPr lang="mn-MN" sz="1600" dirty="0">
                <a:latin typeface="Arial" panose="020B0604020202020204" pitchFamily="34" charset="0"/>
                <a:cs typeface="Arial" panose="020B0604020202020204" pitchFamily="34" charset="0"/>
              </a:rPr>
              <a:t>2005</a:t>
            </a:r>
            <a:r>
              <a:rPr lang="en-US" sz="1600" dirty="0">
                <a:latin typeface="Arial" panose="020B0604020202020204" pitchFamily="34" charset="0"/>
                <a:cs typeface="Arial" panose="020B0604020202020204" pitchFamily="34" charset="0"/>
              </a:rPr>
              <a:t>)</a:t>
            </a:r>
          </a:p>
          <a:p>
            <a:pPr marL="285750" lvl="0" indent="-285750">
              <a:spcAft>
                <a:spcPts val="600"/>
              </a:spcAft>
              <a:buFont typeface="Wingdings" panose="05000000000000000000" pitchFamily="2" charset="2"/>
              <a:buChar char="Ø"/>
            </a:pPr>
            <a:r>
              <a:rPr lang="en-US" sz="1600" dirty="0" err="1">
                <a:latin typeface="Arial" panose="020B0604020202020204" pitchFamily="34" charset="0"/>
                <a:cs typeface="Arial" panose="020B0604020202020204" pitchFamily="34" charset="0"/>
              </a:rPr>
              <a:t>Соёлын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өвийн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улсын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бүртгэл-мэдээллийн</a:t>
            </a:r>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с</a:t>
            </a:r>
            <a:r>
              <a:rPr lang="en-US" sz="1600" dirty="0" err="1">
                <a:latin typeface="Arial" panose="020B0604020202020204" pitchFamily="34" charset="0"/>
                <a:cs typeface="Arial" panose="020B0604020202020204" pitchFamily="34" charset="0"/>
              </a:rPr>
              <a:t>анг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бүрдүүлэх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уг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санд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бүртгэх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журам</a:t>
            </a:r>
            <a:r>
              <a:rPr lang="mn-MN"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a:t>
            </a:r>
            <a:r>
              <a:rPr lang="mn-MN" sz="1600" dirty="0">
                <a:latin typeface="Arial" panose="020B0604020202020204" pitchFamily="34" charset="0"/>
                <a:cs typeface="Arial" panose="020B0604020202020204" pitchFamily="34" charset="0"/>
              </a:rPr>
              <a:t>2009</a:t>
            </a:r>
            <a:r>
              <a:rPr lang="en-US" sz="1600" dirty="0">
                <a:latin typeface="Arial" panose="020B0604020202020204" pitchFamily="34" charset="0"/>
                <a:cs typeface="Arial" panose="020B0604020202020204" pitchFamily="34" charset="0"/>
              </a:rPr>
              <a:t>)</a:t>
            </a:r>
            <a:r>
              <a:rPr lang="mn-MN" sz="1600"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marL="285750" lvl="0" indent="-285750">
              <a:spcAft>
                <a:spcPts val="600"/>
              </a:spcAft>
              <a:buFont typeface="Wingdings" panose="05000000000000000000" pitchFamily="2" charset="2"/>
              <a:buChar char="Ø"/>
            </a:pPr>
            <a:r>
              <a:rPr lang="mn-MN" sz="1600" dirty="0">
                <a:latin typeface="Arial" panose="020B0604020202020204" pitchFamily="34" charset="0"/>
                <a:cs typeface="Arial" panose="020B0604020202020204" pitchFamily="34" charset="0"/>
              </a:rPr>
              <a:t>Музейн сан хөмрөгийг бүртгэн баримтжуулах заавар, </a:t>
            </a:r>
            <a:r>
              <a:rPr lang="en-US" sz="1600" dirty="0">
                <a:latin typeface="Arial" panose="020B0604020202020204" pitchFamily="34" charset="0"/>
                <a:cs typeface="Arial" panose="020B0604020202020204" pitchFamily="34" charset="0"/>
              </a:rPr>
              <a:t>(</a:t>
            </a:r>
            <a:r>
              <a:rPr lang="mn-MN" sz="1600" dirty="0">
                <a:latin typeface="Arial" panose="020B0604020202020204" pitchFamily="34" charset="0"/>
                <a:cs typeface="Arial" panose="020B0604020202020204" pitchFamily="34" charset="0"/>
              </a:rPr>
              <a:t>2012</a:t>
            </a:r>
            <a:r>
              <a:rPr lang="en-US" sz="1600" dirty="0">
                <a:latin typeface="Arial" panose="020B0604020202020204" pitchFamily="34" charset="0"/>
                <a:cs typeface="Arial" panose="020B0604020202020204" pitchFamily="34" charset="0"/>
              </a:rPr>
              <a:t>)</a:t>
            </a:r>
            <a:r>
              <a:rPr lang="mn-MN" sz="1600"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marL="285750" indent="-285750">
              <a:spcAft>
                <a:spcPts val="600"/>
              </a:spcAft>
              <a:buFont typeface="Wingdings" panose="05000000000000000000" pitchFamily="2" charset="2"/>
              <a:buChar char="Ø"/>
            </a:pPr>
            <a:r>
              <a:rPr lang="mn-MN" sz="1600" dirty="0">
                <a:latin typeface="Arial" panose="020B0604020202020204" pitchFamily="34" charset="0"/>
                <a:cs typeface="Arial" panose="020B0604020202020204" pitchFamily="34" charset="0"/>
              </a:rPr>
              <a:t>Түүх, соёлын хөдлөх дурсгалт зүйлийн тооллого хийх журам, </a:t>
            </a:r>
            <a:r>
              <a:rPr lang="en-US" sz="1600" dirty="0">
                <a:latin typeface="Arial" panose="020B0604020202020204" pitchFamily="34" charset="0"/>
                <a:cs typeface="Arial" panose="020B0604020202020204" pitchFamily="34" charset="0"/>
              </a:rPr>
              <a:t>(2018)</a:t>
            </a:r>
            <a:r>
              <a:rPr lang="mn-MN" sz="1600" dirty="0">
                <a:latin typeface="Arial" panose="020B0604020202020204" pitchFamily="34" charset="0"/>
                <a:cs typeface="Arial" panose="020B0604020202020204" pitchFamily="34" charset="0"/>
              </a:rPr>
              <a:t> </a:t>
            </a:r>
            <a:endParaRPr lang="mn-MN" sz="1600" dirty="0">
              <a:latin typeface="Arial" panose="020B0604020202020204" pitchFamily="34" charset="0"/>
              <a:ea typeface="Calibri" panose="020F0502020204030204" pitchFamily="34" charset="0"/>
              <a:cs typeface="Arial" panose="020B0604020202020204" pitchFamily="34" charset="0"/>
            </a:endParaRPr>
          </a:p>
          <a:p>
            <a:pPr marL="285750" indent="-285750">
              <a:spcAft>
                <a:spcPts val="600"/>
              </a:spcAft>
              <a:buFont typeface="Wingdings" panose="05000000000000000000" pitchFamily="2" charset="2"/>
              <a:buChar char="Ø"/>
            </a:pPr>
            <a:r>
              <a:rPr lang="mn-MN" sz="1600" dirty="0" smtClean="0">
                <a:latin typeface="Arial" panose="020B0604020202020204" pitchFamily="34" charset="0"/>
                <a:cs typeface="Arial" panose="020B0604020202020204" pitchFamily="34" charset="0"/>
              </a:rPr>
              <a:t>Төрийн </a:t>
            </a:r>
            <a:r>
              <a:rPr lang="mn-MN" sz="1600" dirty="0">
                <a:latin typeface="Arial" panose="020B0604020202020204" pitchFamily="34" charset="0"/>
                <a:cs typeface="Arial" panose="020B0604020202020204" pitchFamily="34" charset="0"/>
              </a:rPr>
              <a:t>болон орон нутгийн өмчид эд хөрөнгө олж авах, бүртгэх, данснаас хасах, шилжүүлэх журам, </a:t>
            </a:r>
            <a:r>
              <a:rPr lang="en-US" sz="1600" dirty="0" smtClean="0">
                <a:latin typeface="Arial" panose="020B0604020202020204" pitchFamily="34" charset="0"/>
                <a:cs typeface="Arial" panose="020B0604020202020204" pitchFamily="34" charset="0"/>
              </a:rPr>
              <a:t>(</a:t>
            </a:r>
            <a:r>
              <a:rPr lang="mn-MN" sz="1400" dirty="0" smtClean="0">
                <a:latin typeface="Arial" panose="020B0604020202020204" pitchFamily="34" charset="0"/>
                <a:cs typeface="Arial" panose="020B0604020202020204" pitchFamily="34" charset="0"/>
              </a:rPr>
              <a:t>Төрийн өмчийн бодлого зохицуулалтын газрын  </a:t>
            </a:r>
            <a:r>
              <a:rPr lang="en-US" sz="1400" dirty="0" smtClean="0">
                <a:latin typeface="Arial" panose="020B0604020202020204" pitchFamily="34" charset="0"/>
                <a:cs typeface="Arial" panose="020B0604020202020204" pitchFamily="34" charset="0"/>
              </a:rPr>
              <a:t>201</a:t>
            </a:r>
            <a:r>
              <a:rPr lang="mn-MN" sz="1400" dirty="0" smtClean="0">
                <a:latin typeface="Arial" panose="020B0604020202020204" pitchFamily="34" charset="0"/>
                <a:cs typeface="Arial" panose="020B0604020202020204" pitchFamily="34" charset="0"/>
              </a:rPr>
              <a:t>9 оны 271 дүгээр тогтоол</a:t>
            </a:r>
            <a:r>
              <a:rPr lang="en-US" sz="1600" dirty="0" smtClean="0">
                <a:latin typeface="Arial" panose="020B0604020202020204" pitchFamily="34" charset="0"/>
                <a:cs typeface="Arial" panose="020B0604020202020204" pitchFamily="34" charset="0"/>
              </a:rPr>
              <a:t>)</a:t>
            </a:r>
            <a:endParaRPr lang="mn-MN" sz="1600"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69018775-15FE-4801-8D03-349FFDA3414C}"/>
              </a:ext>
            </a:extLst>
          </p:cNvPr>
          <p:cNvSpPr/>
          <p:nvPr/>
        </p:nvSpPr>
        <p:spPr>
          <a:xfrm>
            <a:off x="1447800" y="228600"/>
            <a:ext cx="7086600" cy="523220"/>
          </a:xfrm>
          <a:prstGeom prst="rect">
            <a:avLst/>
          </a:prstGeom>
        </p:spPr>
        <p:txBody>
          <a:bodyPr wrap="square">
            <a:spAutoFit/>
          </a:bodyPr>
          <a:lstStyle/>
          <a:p>
            <a:pPr algn="ctr">
              <a:spcAft>
                <a:spcPts val="600"/>
              </a:spcAft>
            </a:pPr>
            <a:r>
              <a:rPr lang="mn-MN" sz="1400" b="1" dirty="0">
                <a:latin typeface="Arial" panose="020B0604020202020204" pitchFamily="34" charset="0"/>
                <a:ea typeface="Calibri" panose="020F0502020204030204" pitchFamily="34" charset="0"/>
              </a:rPr>
              <a:t>ҮЗМЭРИЙН ШИЛЖИЛТ ХӨДӨЛГӨӨНИЙ ТАЛААРХ МЭДЭЭЛЛИЙГ БҮРТГЭЛД ТУСГАХ ТУХАЙД </a:t>
            </a:r>
            <a:r>
              <a:rPr lang="en-US" sz="1400" b="1" dirty="0">
                <a:latin typeface="Arial" panose="020B0604020202020204" pitchFamily="34" charset="0"/>
                <a:ea typeface="Calibri" panose="020F0502020204030204" pitchFamily="34" charset="0"/>
              </a:rPr>
              <a:t>(</a:t>
            </a:r>
            <a:r>
              <a:rPr lang="en-US" sz="1400" b="1" dirty="0" smtClean="0">
                <a:latin typeface="Arial" panose="020B0604020202020204" pitchFamily="34" charset="0"/>
                <a:ea typeface="Calibri" panose="020F0502020204030204" pitchFamily="34" charset="0"/>
              </a:rPr>
              <a:t>Register</a:t>
            </a:r>
            <a:r>
              <a:rPr lang="mn-MN" sz="1400" b="1" dirty="0" smtClean="0">
                <a:latin typeface="Arial" panose="020B0604020202020204" pitchFamily="34" charset="0"/>
                <a:ea typeface="Calibri" panose="020F0502020204030204" pitchFamily="34" charset="0"/>
              </a:rPr>
              <a:t>,</a:t>
            </a:r>
            <a:r>
              <a:rPr lang="en-US" sz="1400" b="1" dirty="0" smtClean="0">
                <a:latin typeface="Arial" panose="020B0604020202020204" pitchFamily="34" charset="0"/>
                <a:ea typeface="Calibri" panose="020F0502020204030204" pitchFamily="34" charset="0"/>
              </a:rPr>
              <a:t> </a:t>
            </a:r>
            <a:r>
              <a:rPr lang="en-US" sz="1400" b="1" dirty="0">
                <a:latin typeface="Arial" panose="020B0604020202020204" pitchFamily="34" charset="0"/>
                <a:ea typeface="Calibri" panose="020F0502020204030204" pitchFamily="34" charset="0"/>
              </a:rPr>
              <a:t>RCH </a:t>
            </a:r>
            <a:r>
              <a:rPr lang="mn-MN" sz="1400" b="1" dirty="0">
                <a:latin typeface="Arial" panose="020B0604020202020204" pitchFamily="34" charset="0"/>
                <a:ea typeface="Calibri" panose="020F0502020204030204" pitchFamily="34" charset="0"/>
              </a:rPr>
              <a:t>бүртгэлийн программ</a:t>
            </a:r>
            <a:r>
              <a:rPr lang="en-US" sz="1400" b="1" dirty="0">
                <a:latin typeface="Arial" panose="020B0604020202020204" pitchFamily="34" charset="0"/>
                <a:ea typeface="Calibri" panose="020F0502020204030204" pitchFamily="34" charset="0"/>
              </a:rPr>
              <a:t>)</a:t>
            </a:r>
            <a:r>
              <a:rPr lang="mn-MN" sz="1400" b="1" dirty="0">
                <a:latin typeface="Arial" panose="020B0604020202020204" pitchFamily="34" charset="0"/>
                <a:ea typeface="Calibri" panose="020F0502020204030204" pitchFamily="34" charset="0"/>
              </a:rPr>
              <a:t>  </a:t>
            </a:r>
            <a:endParaRPr lang="en-US" sz="1400" b="1" dirty="0"/>
          </a:p>
        </p:txBody>
      </p:sp>
    </p:spTree>
    <p:extLst>
      <p:ext uri="{BB962C8B-B14F-4D97-AF65-F5344CB8AC3E}">
        <p14:creationId xmlns:p14="http://schemas.microsoft.com/office/powerpoint/2010/main" val="3365165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219670"/>
            <a:ext cx="7467600" cy="923330"/>
          </a:xfrm>
          <a:prstGeom prst="rect">
            <a:avLst/>
          </a:prstGeom>
        </p:spPr>
        <p:txBody>
          <a:bodyPr wrap="square">
            <a:spAutoFit/>
          </a:bodyPr>
          <a:lstStyle/>
          <a:p>
            <a:pPr algn="ctr"/>
            <a:r>
              <a:rPr lang="en-US" b="1" dirty="0">
                <a:latin typeface="Arial" panose="020B0604020202020204" pitchFamily="34" charset="0"/>
                <a:ea typeface="Calibri" panose="020F0502020204030204" pitchFamily="34" charset="0"/>
              </a:rPr>
              <a:t>RCH </a:t>
            </a:r>
            <a:r>
              <a:rPr lang="mn-MN" b="1" dirty="0">
                <a:latin typeface="Arial" panose="020B0604020202020204" pitchFamily="34" charset="0"/>
                <a:ea typeface="Calibri" panose="020F0502020204030204" pitchFamily="34" charset="0"/>
              </a:rPr>
              <a:t>бүртгэлийн </a:t>
            </a:r>
            <a:r>
              <a:rPr lang="mn-MN" b="1" dirty="0" smtClean="0">
                <a:latin typeface="Arial" panose="020B0604020202020204" pitchFamily="34" charset="0"/>
                <a:ea typeface="Calibri" panose="020F0502020204030204" pitchFamily="34" charset="0"/>
              </a:rPr>
              <a:t>программын дараах </a:t>
            </a:r>
            <a:r>
              <a:rPr lang="mn-MN" altLang="en-US" b="1" dirty="0">
                <a:latin typeface="Arial" panose="020B0604020202020204" pitchFamily="34" charset="0"/>
                <a:cs typeface="Arial" panose="020B0604020202020204" pitchFamily="34" charset="0"/>
              </a:rPr>
              <a:t>талбаруудад үзмэрийг </a:t>
            </a:r>
            <a:r>
              <a:rPr lang="mn-MN" altLang="en-US" b="1" dirty="0" smtClean="0">
                <a:latin typeface="Arial" panose="020B0604020202020204" pitchFamily="34" charset="0"/>
                <a:cs typeface="Arial" panose="020B0604020202020204" pitchFamily="34" charset="0"/>
              </a:rPr>
              <a:t>хөдөлгөөнд </a:t>
            </a:r>
            <a:r>
              <a:rPr lang="mn-MN" altLang="en-US" b="1" dirty="0">
                <a:latin typeface="Arial" panose="020B0604020202020204" pitchFamily="34" charset="0"/>
                <a:cs typeface="Arial" panose="020B0604020202020204" pitchFamily="34" charset="0"/>
              </a:rPr>
              <a:t>оруулж байгаа үйлдэл, үйл явцыг </a:t>
            </a:r>
            <a:r>
              <a:rPr lang="mn-MN" altLang="en-US" b="1" dirty="0" smtClean="0">
                <a:latin typeface="Arial" panose="020B0604020202020204" pitchFamily="34" charset="0"/>
                <a:cs typeface="Arial" panose="020B0604020202020204" pitchFamily="34" charset="0"/>
              </a:rPr>
              <a:t>цаг тухай бүрд нь баримтжуулж, нэмж бүртгэдэг онцлогтой. </a:t>
            </a:r>
            <a:endParaRPr lang="mn-MN" b="1" dirty="0" smtClean="0">
              <a:latin typeface="Arial" panose="020B0604020202020204" pitchFamily="34" charset="0"/>
              <a:ea typeface="Calibri" panose="020F0502020204030204" pitchFamily="34" charset="0"/>
            </a:endParaRPr>
          </a:p>
        </p:txBody>
      </p:sp>
      <p:sp>
        <p:nvSpPr>
          <p:cNvPr id="5" name="Rectangle 4"/>
          <p:cNvSpPr/>
          <p:nvPr/>
        </p:nvSpPr>
        <p:spPr>
          <a:xfrm>
            <a:off x="341194" y="1295400"/>
            <a:ext cx="8383706" cy="3354765"/>
          </a:xfrm>
          <a:prstGeom prst="rect">
            <a:avLst/>
          </a:prstGeom>
        </p:spPr>
        <p:txBody>
          <a:bodyPr wrap="square">
            <a:spAutoFit/>
          </a:bodyPr>
          <a:lstStyle/>
          <a:p>
            <a:pPr marL="511175" indent="-285750" algn="just">
              <a:spcAft>
                <a:spcPts val="1200"/>
              </a:spcAft>
              <a:buFont typeface="Wingdings" panose="05000000000000000000" pitchFamily="2" charset="2"/>
              <a:buChar char="Ø"/>
            </a:pPr>
            <a:r>
              <a:rPr lang="mn-MN" sz="1400" b="1" dirty="0" smtClean="0">
                <a:latin typeface="Arial" panose="020B0604020202020204" pitchFamily="34" charset="0"/>
                <a:ea typeface="Calibri" panose="020F0502020204030204" pitchFamily="34" charset="0"/>
              </a:rPr>
              <a:t>СУДЛАГДСАН БАЙДАЛ талбар - </a:t>
            </a:r>
            <a:r>
              <a:rPr lang="mn-MN" sz="1400" dirty="0" smtClean="0">
                <a:latin typeface="Arial" panose="020B0604020202020204" pitchFamily="34" charset="0"/>
                <a:ea typeface="Calibri" panose="020F0502020204030204" pitchFamily="34" charset="0"/>
              </a:rPr>
              <a:t>Судалгаа шинжилгээний ажлын тайлан, хэвлэн нийтлэгдсэн зохиол бүтээлийн ном зүйн тухай мэдээллийг бүрэн дэлгэрэнгүй оруулна. </a:t>
            </a:r>
          </a:p>
          <a:p>
            <a:pPr marL="511175" indent="-285750" algn="just">
              <a:spcAft>
                <a:spcPts val="1200"/>
              </a:spcAft>
              <a:buFont typeface="Wingdings" panose="05000000000000000000" pitchFamily="2" charset="2"/>
              <a:buChar char="Ø"/>
            </a:pPr>
            <a:r>
              <a:rPr lang="mn-MN" sz="1400" b="1" dirty="0" smtClean="0">
                <a:latin typeface="Arial" panose="020B0604020202020204" pitchFamily="34" charset="0"/>
                <a:ea typeface="Calibri" panose="020F0502020204030204" pitchFamily="34" charset="0"/>
              </a:rPr>
              <a:t>СЭРГЭЭН ЗАСВАРЛАСАН талбар </a:t>
            </a:r>
            <a:r>
              <a:rPr lang="mn-MN" sz="1400" dirty="0" smtClean="0">
                <a:latin typeface="Arial" panose="020B0604020202020204" pitchFamily="34" charset="0"/>
                <a:ea typeface="Calibri" panose="020F0502020204030204" pitchFamily="34" charset="0"/>
              </a:rPr>
              <a:t>- </a:t>
            </a:r>
            <a:r>
              <a:rPr lang="mn-MN" altLang="en-US" sz="1400" dirty="0" smtClean="0">
                <a:latin typeface="Arial" panose="020B0604020202020204" pitchFamily="34" charset="0"/>
              </a:rPr>
              <a:t>Сэргээн </a:t>
            </a:r>
            <a:r>
              <a:rPr lang="mn-MN" altLang="en-US" sz="1400" dirty="0">
                <a:latin typeface="Arial" panose="020B0604020202020204" pitchFamily="34" charset="0"/>
              </a:rPr>
              <a:t>засварлалт хийх тухай </a:t>
            </a:r>
            <a:r>
              <a:rPr lang="mn-MN" altLang="en-US" sz="1400" b="1" dirty="0">
                <a:latin typeface="Arial" panose="020B0604020202020204" pitchFamily="34" charset="0"/>
              </a:rPr>
              <a:t>эрх бүхий албан тушаалтны </a:t>
            </a:r>
            <a:r>
              <a:rPr lang="mn-MN" altLang="en-US" sz="1400" b="1" dirty="0" smtClean="0">
                <a:latin typeface="Arial" panose="020B0604020202020204" pitchFamily="34" charset="0"/>
              </a:rPr>
              <a:t>тушаал шийдвэр дугаар, огноо болон </a:t>
            </a:r>
            <a:r>
              <a:rPr lang="mn-MN" altLang="en-US" sz="1400" b="1" dirty="0">
                <a:latin typeface="Arial" panose="020B0604020202020204" pitchFamily="34" charset="0"/>
              </a:rPr>
              <a:t>хэдэн онд, </a:t>
            </a:r>
            <a:r>
              <a:rPr lang="mn-MN" altLang="en-US" sz="1400" b="1" dirty="0" smtClean="0">
                <a:latin typeface="Arial" panose="020B0604020202020204" pitchFamily="34" charset="0"/>
              </a:rPr>
              <a:t>хаана, </a:t>
            </a:r>
            <a:r>
              <a:rPr lang="mn-MN" altLang="en-US" sz="1400" b="1" dirty="0">
                <a:latin typeface="Arial" panose="020B0604020202020204" pitchFamily="34" charset="0"/>
              </a:rPr>
              <a:t>ямар байгууллага, үзмэрийн аль </a:t>
            </a:r>
            <a:r>
              <a:rPr lang="mn-MN" altLang="en-US" sz="1400" b="1" dirty="0" smtClean="0">
                <a:latin typeface="Arial" panose="020B0604020202020204" pitchFamily="34" charset="0"/>
              </a:rPr>
              <a:t>хэсэгт, </a:t>
            </a:r>
            <a:r>
              <a:rPr lang="mn-MN" altLang="en-US" sz="1400" b="1" dirty="0">
                <a:latin typeface="Arial" panose="020B0604020202020204" pitchFamily="34" charset="0"/>
              </a:rPr>
              <a:t>ямар сэргээн засварлалт </a:t>
            </a:r>
            <a:r>
              <a:rPr lang="mn-MN" altLang="en-US" sz="1400" b="1" dirty="0" smtClean="0">
                <a:latin typeface="Arial" panose="020B0604020202020204" pitchFamily="34" charset="0"/>
              </a:rPr>
              <a:t>хийгдсэн тухай, мөн сэргээн </a:t>
            </a:r>
            <a:r>
              <a:rPr lang="mn-MN" altLang="en-US" sz="1400" b="1" dirty="0">
                <a:latin typeface="Arial" panose="020B0604020202020204" pitchFamily="34" charset="0"/>
              </a:rPr>
              <a:t>засварласан ажлын тайлангийн дугаар </a:t>
            </a:r>
            <a:r>
              <a:rPr lang="mn-MN" altLang="en-US" sz="1400" dirty="0">
                <a:latin typeface="Arial" panose="020B0604020202020204" pitchFamily="34" charset="0"/>
              </a:rPr>
              <a:t>зэрэг</a:t>
            </a:r>
            <a:r>
              <a:rPr lang="mn-MN" altLang="en-US" sz="1400" b="1" dirty="0">
                <a:latin typeface="Arial" panose="020B0604020202020204" pitchFamily="34" charset="0"/>
              </a:rPr>
              <a:t> мэдээллийг бүрэн </a:t>
            </a:r>
            <a:r>
              <a:rPr lang="mn-MN" altLang="en-US" sz="1400" b="1" dirty="0" smtClean="0">
                <a:latin typeface="Arial" panose="020B0604020202020204" pitchFamily="34" charset="0"/>
              </a:rPr>
              <a:t>оруулна.  </a:t>
            </a:r>
            <a:r>
              <a:rPr lang="mn-MN" altLang="en-US" sz="1400" dirty="0" smtClean="0">
                <a:latin typeface="Arial" panose="020B0604020202020204" pitchFamily="34" charset="0"/>
              </a:rPr>
              <a:t> </a:t>
            </a:r>
            <a:endParaRPr lang="mn-MN" altLang="en-US" sz="1400" dirty="0">
              <a:latin typeface="Arial" panose="020B0604020202020204" pitchFamily="34" charset="0"/>
            </a:endParaRPr>
          </a:p>
          <a:p>
            <a:pPr marL="511175" indent="-285750" algn="just">
              <a:spcAft>
                <a:spcPts val="1200"/>
              </a:spcAft>
              <a:buFont typeface="Wingdings" panose="05000000000000000000" pitchFamily="2" charset="2"/>
              <a:buChar char="Ø"/>
            </a:pPr>
            <a:r>
              <a:rPr lang="mn-MN" sz="1400" b="1" dirty="0" smtClean="0">
                <a:latin typeface="Arial" panose="020B0604020202020204" pitchFamily="34" charset="0"/>
                <a:ea typeface="Calibri" panose="020F0502020204030204" pitchFamily="34" charset="0"/>
              </a:rPr>
              <a:t>ХУУЛБАР ХИЙСЭН </a:t>
            </a:r>
            <a:r>
              <a:rPr lang="mn-MN" sz="1400" dirty="0" smtClean="0">
                <a:latin typeface="Arial" panose="020B0604020202020204" pitchFamily="34" charset="0"/>
                <a:ea typeface="Calibri" panose="020F0502020204030204" pitchFamily="34" charset="0"/>
              </a:rPr>
              <a:t>талбар – Хуулбар, Мерчандайзын тухай мэдээлэл. </a:t>
            </a:r>
            <a:r>
              <a:rPr lang="mn-MN" altLang="en-US" sz="1400" b="1" dirty="0" smtClean="0">
                <a:latin typeface="Arial" panose="020B0604020202020204" pitchFamily="34" charset="0"/>
              </a:rPr>
              <a:t>эрх </a:t>
            </a:r>
            <a:r>
              <a:rPr lang="mn-MN" altLang="en-US" sz="1400" b="1" dirty="0">
                <a:latin typeface="Arial" panose="020B0604020202020204" pitchFamily="34" charset="0"/>
              </a:rPr>
              <a:t>бүхий албан тушаалтны тушаал </a:t>
            </a:r>
            <a:r>
              <a:rPr lang="mn-MN" altLang="en-US" sz="1400" b="1" dirty="0" smtClean="0">
                <a:latin typeface="Arial" panose="020B0604020202020204" pitchFamily="34" charset="0"/>
              </a:rPr>
              <a:t>шийдвэр дугаар, огноо болон </a:t>
            </a:r>
            <a:r>
              <a:rPr lang="mn-MN" altLang="en-US" sz="1400" b="1" dirty="0">
                <a:latin typeface="Arial" panose="020B0604020202020204" pitchFamily="34" charset="0"/>
              </a:rPr>
              <a:t>хэдэн онд, хаана ямар байгууллага</a:t>
            </a:r>
            <a:r>
              <a:rPr lang="mn-MN" altLang="en-US" sz="1400" b="1" dirty="0" smtClean="0">
                <a:latin typeface="Arial" panose="020B0604020202020204" pitchFamily="34" charset="0"/>
              </a:rPr>
              <a:t>, иргэнээр хуулбар болон м</a:t>
            </a:r>
            <a:r>
              <a:rPr lang="mn-MN" sz="1400" dirty="0" smtClean="0">
                <a:latin typeface="Arial" panose="020B0604020202020204" pitchFamily="34" charset="0"/>
                <a:ea typeface="Calibri" panose="020F0502020204030204" pitchFamily="34" charset="0"/>
              </a:rPr>
              <a:t>ерчандайз хийсэн тухай, мерчандайзын гэрээний дугаар </a:t>
            </a:r>
            <a:r>
              <a:rPr lang="mn-MN" altLang="en-US" sz="1400" dirty="0" smtClean="0">
                <a:latin typeface="Arial" panose="020B0604020202020204" pitchFamily="34" charset="0"/>
              </a:rPr>
              <a:t>зэрэг</a:t>
            </a:r>
            <a:r>
              <a:rPr lang="mn-MN" altLang="en-US" sz="1400" b="1" dirty="0" smtClean="0">
                <a:latin typeface="Arial" panose="020B0604020202020204" pitchFamily="34" charset="0"/>
              </a:rPr>
              <a:t> </a:t>
            </a:r>
            <a:r>
              <a:rPr lang="mn-MN" altLang="en-US" sz="1400" b="1" dirty="0">
                <a:latin typeface="Arial" panose="020B0604020202020204" pitchFamily="34" charset="0"/>
              </a:rPr>
              <a:t>мэдээллийг бүрэн оруулсан байна. </a:t>
            </a:r>
            <a:r>
              <a:rPr lang="mn-MN" altLang="en-US" sz="1400" dirty="0">
                <a:latin typeface="Arial" panose="020B0604020202020204" pitchFamily="34" charset="0"/>
              </a:rPr>
              <a:t> </a:t>
            </a:r>
          </a:p>
          <a:p>
            <a:pPr marL="511175" indent="-285750" algn="just">
              <a:spcAft>
                <a:spcPts val="1200"/>
              </a:spcAft>
              <a:buFont typeface="Wingdings" panose="05000000000000000000" pitchFamily="2" charset="2"/>
              <a:buChar char="Ø"/>
            </a:pPr>
            <a:r>
              <a:rPr lang="mn-MN" sz="1400" b="1" dirty="0" smtClean="0">
                <a:latin typeface="Arial" panose="020B0604020202020204" pitchFamily="34" charset="0"/>
                <a:ea typeface="Calibri" panose="020F0502020204030204" pitchFamily="34" charset="0"/>
              </a:rPr>
              <a:t>ШИЛЖИЛТ ХӨДӨЛГӨӨН талбар </a:t>
            </a:r>
            <a:r>
              <a:rPr lang="mn-MN" sz="1400" dirty="0" smtClean="0">
                <a:latin typeface="Arial" panose="020B0604020202020204" pitchFamily="34" charset="0"/>
                <a:ea typeface="Calibri" panose="020F0502020204030204" pitchFamily="34" charset="0"/>
              </a:rPr>
              <a:t>– Гадаад, дотоод үзэсгэлэнгийн тухай мэдээлэлд үзэсгэлэн зохион байгуулагдсан газар, үзэсгэлэнгийн нэр, хугацаа болон үзэсгэлэнгийн тайлангийн дугаар зэрэг мэдээллийг бүрэн бичиж оруулна. </a:t>
            </a:r>
          </a:p>
        </p:txBody>
      </p:sp>
      <p:sp>
        <p:nvSpPr>
          <p:cNvPr id="8" name="Rectangle 7"/>
          <p:cNvSpPr/>
          <p:nvPr/>
        </p:nvSpPr>
        <p:spPr>
          <a:xfrm>
            <a:off x="341150" y="4953000"/>
            <a:ext cx="8373514" cy="1384995"/>
          </a:xfrm>
          <a:prstGeom prst="rect">
            <a:avLst/>
          </a:prstGeom>
        </p:spPr>
        <p:txBody>
          <a:bodyPr wrap="square">
            <a:spAutoFit/>
          </a:bodyPr>
          <a:lstStyle/>
          <a:p>
            <a:pPr marL="511175" indent="-285750" algn="just">
              <a:buFont typeface="Wingdings" panose="05000000000000000000" pitchFamily="2" charset="2"/>
              <a:buChar char="Ø"/>
            </a:pPr>
            <a:r>
              <a:rPr lang="mn-MN" sz="1400" b="1" dirty="0">
                <a:latin typeface="Arial" panose="020B0604020202020204" pitchFamily="34" charset="0"/>
                <a:ea typeface="Calibri" panose="020F0502020204030204" pitchFamily="34" charset="0"/>
              </a:rPr>
              <a:t>ТОВЧ ТҮҮХ </a:t>
            </a:r>
            <a:r>
              <a:rPr lang="mn-MN" sz="1400" dirty="0">
                <a:latin typeface="Arial" panose="020B0604020202020204" pitchFamily="34" charset="0"/>
                <a:ea typeface="Calibri" panose="020F0502020204030204" pitchFamily="34" charset="0"/>
              </a:rPr>
              <a:t>талбар – Үзмэр музейд орохоос </a:t>
            </a:r>
            <a:r>
              <a:rPr lang="mn-MN" sz="1400" dirty="0" smtClean="0">
                <a:latin typeface="Arial" panose="020B0604020202020204" pitchFamily="34" charset="0"/>
                <a:ea typeface="Calibri" panose="020F0502020204030204" pitchFamily="34" charset="0"/>
              </a:rPr>
              <a:t>өмнөх болон </a:t>
            </a:r>
            <a:r>
              <a:rPr lang="mn-MN" sz="1400" dirty="0">
                <a:latin typeface="Arial" panose="020B0604020202020204" pitchFamily="34" charset="0"/>
                <a:ea typeface="Calibri" panose="020F0502020204030204" pitchFamily="34" charset="0"/>
              </a:rPr>
              <a:t>музейд орсоны дараа тухайн </a:t>
            </a:r>
            <a:r>
              <a:rPr lang="mn-MN" sz="1400" dirty="0" smtClean="0">
                <a:latin typeface="Arial" panose="020B0604020202020204" pitchFamily="34" charset="0"/>
                <a:ea typeface="Calibri" panose="020F0502020204030204" pitchFamily="34" charset="0"/>
              </a:rPr>
              <a:t>үзмэрийн бүртгэлд гарч буй өөрчлөлт түүхтэй </a:t>
            </a:r>
            <a:r>
              <a:rPr lang="mn-MN" sz="1400" dirty="0">
                <a:latin typeface="Arial" panose="020B0604020202020204" pitchFamily="34" charset="0"/>
                <a:ea typeface="Calibri" panose="020F0502020204030204" pitchFamily="34" charset="0"/>
              </a:rPr>
              <a:t>холбогдох бүхий л мэдээллийг “Товч түүх” </a:t>
            </a:r>
            <a:r>
              <a:rPr lang="mn-MN" sz="1400" dirty="0" smtClean="0">
                <a:latin typeface="Arial" panose="020B0604020202020204" pitchFamily="34" charset="0"/>
                <a:ea typeface="Calibri" panose="020F0502020204030204" pitchFamily="34" charset="0"/>
              </a:rPr>
              <a:t>талбарт </a:t>
            </a:r>
            <a:r>
              <a:rPr lang="mn-MN" sz="1400" dirty="0">
                <a:latin typeface="Arial" panose="020B0604020202020204" pitchFamily="34" charset="0"/>
                <a:ea typeface="Calibri" panose="020F0502020204030204" pitchFamily="34" charset="0"/>
              </a:rPr>
              <a:t>бичдэг.  </a:t>
            </a:r>
          </a:p>
          <a:p>
            <a:pPr marL="519113" indent="-293688" algn="just"/>
            <a:r>
              <a:rPr lang="mn-MN" sz="1400" dirty="0" smtClean="0">
                <a:latin typeface="Arial" panose="020B0604020202020204" pitchFamily="34" charset="0"/>
                <a:ea typeface="Calibri" panose="020F0502020204030204" pitchFamily="34" charset="0"/>
              </a:rPr>
              <a:t>		Хэрэв “</a:t>
            </a:r>
            <a:r>
              <a:rPr lang="mn-MN" sz="1400" dirty="0">
                <a:latin typeface="Arial" panose="020B0604020202020204" pitchFamily="34" charset="0"/>
                <a:ea typeface="Calibri" panose="020F0502020204030204" pitchFamily="34" charset="0"/>
              </a:rPr>
              <a:t>Дутсан”, “Солигдсон”, “Актлагдсан”, “Шилжүүлсэн” үзмэр </a:t>
            </a:r>
            <a:r>
              <a:rPr lang="mn-MN" sz="1400" dirty="0" smtClean="0">
                <a:latin typeface="Arial" panose="020B0604020202020204" pitchFamily="34" charset="0"/>
                <a:ea typeface="Calibri" panose="020F0502020204030204" pitchFamily="34" charset="0"/>
              </a:rPr>
              <a:t>нь “</a:t>
            </a:r>
            <a:r>
              <a:rPr lang="en-US" sz="1400" dirty="0">
                <a:latin typeface="Arial" panose="020B0604020202020204" pitchFamily="34" charset="0"/>
                <a:ea typeface="Calibri" panose="020F0502020204030204" pitchFamily="34" charset="0"/>
              </a:rPr>
              <a:t>RCH</a:t>
            </a:r>
            <a:r>
              <a:rPr lang="mn-MN" sz="1400" dirty="0">
                <a:latin typeface="Arial" panose="020B0604020202020204" pitchFamily="34" charset="0"/>
                <a:ea typeface="Calibri" panose="020F0502020204030204" pitchFamily="34" charset="0"/>
              </a:rPr>
              <a:t>” </a:t>
            </a:r>
            <a:r>
              <a:rPr lang="mn-MN" sz="1400" dirty="0" smtClean="0">
                <a:latin typeface="Arial" panose="020B0604020202020204" pitchFamily="34" charset="0"/>
                <a:ea typeface="Calibri" panose="020F0502020204030204" pitchFamily="34" charset="0"/>
              </a:rPr>
              <a:t>программд </a:t>
            </a:r>
            <a:r>
              <a:rPr lang="mn-MN" sz="1400" dirty="0">
                <a:latin typeface="Arial" panose="020B0604020202020204" pitchFamily="34" charset="0"/>
                <a:ea typeface="Calibri" panose="020F0502020204030204" pitchFamily="34" charset="0"/>
              </a:rPr>
              <a:t>бүртгэгдсэн бол үзмэрийн “Дутсан”, “Солигдсон”, “Актлагдсан”, “Шилжүүлсэн” </a:t>
            </a:r>
            <a:r>
              <a:rPr lang="mn-MN" sz="1400" dirty="0" smtClean="0">
                <a:latin typeface="Arial" panose="020B0604020202020204" pitchFamily="34" charset="0"/>
                <a:ea typeface="Calibri" panose="020F0502020204030204" pitchFamily="34" charset="0"/>
              </a:rPr>
              <a:t>тухай хугацаа, шалтгаан зэрэг мэдээллийг “</a:t>
            </a:r>
            <a:r>
              <a:rPr lang="mn-MN" sz="1400" dirty="0">
                <a:latin typeface="Arial" panose="020B0604020202020204" pitchFamily="34" charset="0"/>
                <a:ea typeface="Calibri" panose="020F0502020204030204" pitchFamily="34" charset="0"/>
              </a:rPr>
              <a:t>Товч түүх” талбарт дэлгэрэнгүй </a:t>
            </a:r>
            <a:r>
              <a:rPr lang="mn-MN" sz="1400" dirty="0" smtClean="0">
                <a:latin typeface="Arial" panose="020B0604020202020204" pitchFamily="34" charset="0"/>
                <a:ea typeface="Calibri" panose="020F0502020204030204" pitchFamily="34" charset="0"/>
              </a:rPr>
              <a:t>бичиж хадгална.   </a:t>
            </a:r>
            <a:endParaRPr lang="mn-MN" sz="14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387714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906897A-1DA3-4F2C-9D3C-FC21F42D1566}"/>
              </a:ext>
            </a:extLst>
          </p:cNvPr>
          <p:cNvSpPr>
            <a:spLocks noChangeArrowheads="1"/>
          </p:cNvSpPr>
          <p:nvPr/>
        </p:nvSpPr>
        <p:spPr bwMode="auto">
          <a:xfrm>
            <a:off x="805569" y="4916062"/>
            <a:ext cx="8229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None/>
            </a:pPr>
            <a:r>
              <a:rPr lang="mn-MN" altLang="en-US" sz="1800" dirty="0">
                <a:latin typeface="Arial" panose="020B0604020202020204" pitchFamily="34" charset="0"/>
              </a:rPr>
              <a:t> </a:t>
            </a:r>
            <a:r>
              <a:rPr lang="mn-MN" altLang="en-US" sz="1400" dirty="0">
                <a:latin typeface="Arial" panose="020B0604020202020204" pitchFamily="34" charset="0"/>
              </a:rPr>
              <a:t>-  “Сэргээн засварлалтын баримтын дугаар” хэсэгт сэргээн засвар хийсэн газраас өгсөн  баримтын дугаарыг бичнэ. Соёлын өвийн</a:t>
            </a:r>
            <a:r>
              <a:rPr lang="en-US" altLang="en-US" sz="1400" dirty="0">
                <a:latin typeface="Arial" panose="020B0604020202020204" pitchFamily="34" charset="0"/>
              </a:rPr>
              <a:t> </a:t>
            </a:r>
            <a:r>
              <a:rPr lang="mn-MN" altLang="en-US" sz="1400" dirty="0">
                <a:latin typeface="Arial" panose="020B0604020202020204" pitchFamily="34" charset="0"/>
              </a:rPr>
              <a:t>үндэсний төвийн сэргээн засварлах газраас сэргээн засварлалт хийгээд музейд үзмэртэй цуг “Сэргээн засварласан </a:t>
            </a:r>
            <a:r>
              <a:rPr lang="mn-MN" altLang="en-US" sz="1400" dirty="0" smtClean="0">
                <a:latin typeface="Arial" panose="020B0604020202020204" pitchFamily="34" charset="0"/>
              </a:rPr>
              <a:t>ажлын тайлан”-</a:t>
            </a:r>
            <a:r>
              <a:rPr lang="mn-MN" altLang="en-US" sz="1400" dirty="0">
                <a:latin typeface="Arial" panose="020B0604020202020204" pitchFamily="34" charset="0"/>
              </a:rPr>
              <a:t>ыг дагалдуулж өгдөг. </a:t>
            </a:r>
            <a:endParaRPr lang="mn-MN" altLang="en-US" sz="1400" b="1" dirty="0">
              <a:solidFill>
                <a:srgbClr val="FF0000"/>
              </a:solidFill>
              <a:latin typeface="Arial" panose="020B0604020202020204" pitchFamily="34" charset="0"/>
            </a:endParaRPr>
          </a:p>
        </p:txBody>
      </p:sp>
      <p:pic>
        <p:nvPicPr>
          <p:cNvPr id="5" name="Picture 1">
            <a:extLst>
              <a:ext uri="{FF2B5EF4-FFF2-40B4-BE49-F238E27FC236}">
                <a16:creationId xmlns:a16="http://schemas.microsoft.com/office/drawing/2014/main" id="{1A5F502C-E581-4869-BE77-0D1405F987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667" t="49172" r="9167" b="30731"/>
          <a:stretch/>
        </p:blipFill>
        <p:spPr bwMode="auto">
          <a:xfrm>
            <a:off x="498816" y="1174604"/>
            <a:ext cx="7239000" cy="138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B2B292F-0DC8-460A-9E16-159D12F41969}"/>
              </a:ext>
            </a:extLst>
          </p:cNvPr>
          <p:cNvSpPr/>
          <p:nvPr/>
        </p:nvSpPr>
        <p:spPr>
          <a:xfrm>
            <a:off x="498816" y="1656567"/>
            <a:ext cx="5937250" cy="7493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 name="Picture 3">
            <a:extLst>
              <a:ext uri="{FF2B5EF4-FFF2-40B4-BE49-F238E27FC236}">
                <a16:creationId xmlns:a16="http://schemas.microsoft.com/office/drawing/2014/main" id="{865FCEFD-E4B4-448B-A9D1-1BA17D0721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2500" t="61272" r="22501" b="27766"/>
          <a:stretch>
            <a:fillRect/>
          </a:stretch>
        </p:blipFill>
        <p:spPr bwMode="auto">
          <a:xfrm>
            <a:off x="676361" y="3948217"/>
            <a:ext cx="6899275"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9">
            <a:extLst>
              <a:ext uri="{FF2B5EF4-FFF2-40B4-BE49-F238E27FC236}">
                <a16:creationId xmlns:a16="http://schemas.microsoft.com/office/drawing/2014/main" id="{849AFE20-EE3C-45F1-8E2E-AB2E65AE8916}"/>
              </a:ext>
            </a:extLst>
          </p:cNvPr>
          <p:cNvSpPr>
            <a:spLocks noChangeArrowheads="1"/>
          </p:cNvSpPr>
          <p:nvPr/>
        </p:nvSpPr>
        <p:spPr bwMode="auto">
          <a:xfrm>
            <a:off x="4920369" y="3896948"/>
            <a:ext cx="608013"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mn-MN" altLang="en-US" sz="5400" b="1" dirty="0">
                <a:solidFill>
                  <a:srgbClr val="FF0000"/>
                </a:solidFill>
                <a:latin typeface="Arial" panose="020B0604020202020204" pitchFamily="34" charset="0"/>
              </a:rPr>
              <a:t>?</a:t>
            </a:r>
            <a:endParaRPr lang="en-US" altLang="en-US" sz="5400" dirty="0"/>
          </a:p>
        </p:txBody>
      </p:sp>
      <p:sp>
        <p:nvSpPr>
          <p:cNvPr id="9" name="Rectangle 3">
            <a:extLst>
              <a:ext uri="{FF2B5EF4-FFF2-40B4-BE49-F238E27FC236}">
                <a16:creationId xmlns:a16="http://schemas.microsoft.com/office/drawing/2014/main" id="{2EAE222A-15C9-4B8F-8786-C9F0F1A76EAB}"/>
              </a:ext>
            </a:extLst>
          </p:cNvPr>
          <p:cNvSpPr>
            <a:spLocks noChangeArrowheads="1"/>
          </p:cNvSpPr>
          <p:nvPr/>
        </p:nvSpPr>
        <p:spPr bwMode="auto">
          <a:xfrm>
            <a:off x="2286000" y="2405261"/>
            <a:ext cx="659481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mn-MN" altLang="en-US" sz="1400" dirty="0">
                <a:solidFill>
                  <a:srgbClr val="FF0000"/>
                </a:solidFill>
                <a:latin typeface="Arial" panose="020B0604020202020204" pitchFamily="34" charset="0"/>
              </a:rPr>
              <a:t>Сэргээн </a:t>
            </a:r>
            <a:r>
              <a:rPr lang="mn-MN" altLang="en-US" sz="1400" dirty="0" smtClean="0">
                <a:solidFill>
                  <a:srgbClr val="FF0000"/>
                </a:solidFill>
                <a:latin typeface="Arial" panose="020B0604020202020204" pitchFamily="34" charset="0"/>
              </a:rPr>
              <a:t>засварл</a:t>
            </a:r>
            <a:r>
              <a:rPr lang="mn-MN" altLang="en-US" sz="1400" dirty="0" smtClean="0">
                <a:solidFill>
                  <a:srgbClr val="FF0000"/>
                </a:solidFill>
                <a:latin typeface="Arial" panose="020B0604020202020204" pitchFamily="34" charset="0"/>
              </a:rPr>
              <a:t>уулах </a:t>
            </a:r>
            <a:r>
              <a:rPr lang="mn-MN" altLang="en-US" sz="1400" dirty="0" smtClean="0">
                <a:solidFill>
                  <a:srgbClr val="FF0000"/>
                </a:solidFill>
                <a:latin typeface="Arial" panose="020B0604020202020204" pitchFamily="34" charset="0"/>
              </a:rPr>
              <a:t>тухай </a:t>
            </a:r>
            <a:r>
              <a:rPr lang="mn-MN" altLang="en-US" sz="1400" b="1" u="sng" dirty="0">
                <a:solidFill>
                  <a:srgbClr val="FF0000"/>
                </a:solidFill>
                <a:latin typeface="Arial" panose="020B0604020202020204" pitchFamily="34" charset="0"/>
              </a:rPr>
              <a:t>эрх бүхий албан тушаалтны </a:t>
            </a:r>
            <a:r>
              <a:rPr lang="mn-MN" altLang="en-US" sz="1400" b="1" u="sng" dirty="0" smtClean="0">
                <a:solidFill>
                  <a:srgbClr val="FF0000"/>
                </a:solidFill>
                <a:latin typeface="Arial" panose="020B0604020202020204" pitchFamily="34" charset="0"/>
              </a:rPr>
              <a:t>тушаал шийдвэрийн огноо</a:t>
            </a:r>
            <a:r>
              <a:rPr lang="mn-MN" altLang="en-US" sz="1400" b="1" u="sng" dirty="0">
                <a:solidFill>
                  <a:srgbClr val="FF0000"/>
                </a:solidFill>
                <a:latin typeface="Arial" panose="020B0604020202020204" pitchFamily="34" charset="0"/>
              </a:rPr>
              <a:t>, дугаар болон </a:t>
            </a:r>
            <a:r>
              <a:rPr lang="mn-MN" altLang="en-US" sz="1400" b="1" u="sng" dirty="0" smtClean="0">
                <a:solidFill>
                  <a:srgbClr val="FF0000"/>
                </a:solidFill>
                <a:latin typeface="Arial" panose="020B0604020202020204" pitchFamily="34" charset="0"/>
              </a:rPr>
              <a:t>хэдэн онд, хаана </a:t>
            </a:r>
            <a:r>
              <a:rPr lang="mn-MN" altLang="en-US" sz="1400" b="1" u="sng" dirty="0">
                <a:solidFill>
                  <a:srgbClr val="FF0000"/>
                </a:solidFill>
                <a:latin typeface="Arial" panose="020B0604020202020204" pitchFamily="34" charset="0"/>
              </a:rPr>
              <a:t>ямар байгууллага, үзмэрийн аль хэсэгт ямар сэргээн засварлалт хийгдсэн тухай</a:t>
            </a:r>
            <a:r>
              <a:rPr lang="mn-MN" altLang="en-US" sz="1400" b="1" dirty="0">
                <a:solidFill>
                  <a:srgbClr val="FF0000"/>
                </a:solidFill>
                <a:latin typeface="Arial" panose="020B0604020202020204" pitchFamily="34" charset="0"/>
              </a:rPr>
              <a:t> </a:t>
            </a:r>
            <a:r>
              <a:rPr lang="mn-MN" altLang="en-US" sz="1400" dirty="0" smtClean="0">
                <a:solidFill>
                  <a:srgbClr val="FF0000"/>
                </a:solidFill>
                <a:latin typeface="Arial" panose="020B0604020202020204" pitchFamily="34" charset="0"/>
              </a:rPr>
              <a:t>мэдээллийг бичнэ.  </a:t>
            </a:r>
          </a:p>
          <a:p>
            <a:pPr eaLnBrk="1" hangingPunct="1">
              <a:spcBef>
                <a:spcPct val="0"/>
              </a:spcBef>
              <a:buFontTx/>
              <a:buNone/>
            </a:pPr>
            <a:r>
              <a:rPr lang="mn-MN" altLang="en-US" sz="1400" dirty="0" smtClean="0">
                <a:solidFill>
                  <a:srgbClr val="FF0000"/>
                </a:solidFill>
                <a:latin typeface="Arial" panose="020B0604020202020204" pitchFamily="34" charset="0"/>
              </a:rPr>
              <a:t>Музейн бүртгэлд байгууллагын нэр зэргийг товчилж бичихгүй байх зарчмыг баримталдаг. </a:t>
            </a:r>
            <a:endParaRPr lang="mn-MN" altLang="en-US" sz="1400" dirty="0">
              <a:solidFill>
                <a:srgbClr val="FF0000"/>
              </a:solidFill>
              <a:latin typeface="Arial" panose="020B0604020202020204" pitchFamily="34" charset="0"/>
            </a:endParaRPr>
          </a:p>
        </p:txBody>
      </p:sp>
      <p:sp>
        <p:nvSpPr>
          <p:cNvPr id="10" name="Rectangle 9">
            <a:extLst>
              <a:ext uri="{FF2B5EF4-FFF2-40B4-BE49-F238E27FC236}">
                <a16:creationId xmlns:a16="http://schemas.microsoft.com/office/drawing/2014/main" id="{BD646B2D-5436-4C5C-AEA6-40990AB59D0D}"/>
              </a:ext>
            </a:extLst>
          </p:cNvPr>
          <p:cNvSpPr/>
          <p:nvPr/>
        </p:nvSpPr>
        <p:spPr>
          <a:xfrm>
            <a:off x="1371600" y="743917"/>
            <a:ext cx="7509217" cy="338554"/>
          </a:xfrm>
          <a:prstGeom prst="rect">
            <a:avLst/>
          </a:prstGeom>
        </p:spPr>
        <p:txBody>
          <a:bodyPr wrap="square">
            <a:spAutoFit/>
          </a:bodyPr>
          <a:lstStyle/>
          <a:p>
            <a:pPr>
              <a:spcBef>
                <a:spcPct val="0"/>
              </a:spcBef>
              <a:spcAft>
                <a:spcPts val="600"/>
              </a:spcAft>
            </a:pPr>
            <a:r>
              <a:rPr lang="mn-MN" altLang="en-US" sz="1600" b="1" dirty="0" smtClean="0">
                <a:latin typeface="Arial" panose="020B0604020202020204" pitchFamily="34" charset="0"/>
              </a:rPr>
              <a:t>Жишээ: </a:t>
            </a:r>
            <a:r>
              <a:rPr lang="en-US" sz="1600" b="1" dirty="0">
                <a:latin typeface="Arial" panose="020B0604020202020204" pitchFamily="34" charset="0"/>
                <a:ea typeface="Calibri" panose="020F0502020204030204" pitchFamily="34" charset="0"/>
              </a:rPr>
              <a:t>RCH </a:t>
            </a:r>
            <a:r>
              <a:rPr lang="mn-MN" sz="1600" b="1" dirty="0" smtClean="0">
                <a:latin typeface="Arial" panose="020B0604020202020204" pitchFamily="34" charset="0"/>
                <a:ea typeface="Calibri" panose="020F0502020204030204" pitchFamily="34" charset="0"/>
              </a:rPr>
              <a:t>программын </a:t>
            </a:r>
            <a:r>
              <a:rPr lang="mn-MN" altLang="en-US" sz="1600" b="1" dirty="0" smtClean="0">
                <a:latin typeface="Arial" panose="020B0604020202020204" pitchFamily="34" charset="0"/>
              </a:rPr>
              <a:t>“</a:t>
            </a:r>
            <a:r>
              <a:rPr lang="mn-MN" altLang="en-US" sz="1600" b="1" dirty="0">
                <a:latin typeface="Arial" panose="020B0604020202020204" pitchFamily="34" charset="0"/>
              </a:rPr>
              <a:t>Сэргээн засварласан” талбар</a:t>
            </a:r>
            <a:endParaRPr lang="en-US" altLang="en-US" sz="1600" dirty="0">
              <a:latin typeface="Arial" panose="020B0604020202020204" pitchFamily="34" charset="0"/>
            </a:endParaRPr>
          </a:p>
        </p:txBody>
      </p:sp>
      <p:cxnSp>
        <p:nvCxnSpPr>
          <p:cNvPr id="11" name="Straight Arrow Connector 10">
            <a:extLst>
              <a:ext uri="{FF2B5EF4-FFF2-40B4-BE49-F238E27FC236}">
                <a16:creationId xmlns:a16="http://schemas.microsoft.com/office/drawing/2014/main" id="{E1678FB5-3535-401C-8295-18C5A4E2B66B}"/>
              </a:ext>
            </a:extLst>
          </p:cNvPr>
          <p:cNvCxnSpPr>
            <a:cxnSpLocks/>
          </p:cNvCxnSpPr>
          <p:nvPr/>
        </p:nvCxnSpPr>
        <p:spPr>
          <a:xfrm flipH="1" flipV="1">
            <a:off x="1762382" y="2251666"/>
            <a:ext cx="523618" cy="46297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5670231" y="3722715"/>
            <a:ext cx="3575136" cy="738664"/>
          </a:xfrm>
          <a:prstGeom prst="rect">
            <a:avLst/>
          </a:prstGeom>
        </p:spPr>
        <p:txBody>
          <a:bodyPr wrap="square">
            <a:spAutoFit/>
          </a:bodyPr>
          <a:lstStyle/>
          <a:p>
            <a:pPr algn="ctr">
              <a:spcBef>
                <a:spcPct val="0"/>
              </a:spcBef>
              <a:buNone/>
            </a:pPr>
            <a:r>
              <a:rPr lang="mn-MN" altLang="en-US" sz="1400" b="1" dirty="0" smtClean="0">
                <a:solidFill>
                  <a:srgbClr val="FF0000"/>
                </a:solidFill>
                <a:latin typeface="Arial" panose="020B0604020202020204" pitchFamily="34" charset="0"/>
              </a:rPr>
              <a:t>Соёлын өвийн үндэсний төвөөс өгсөн </a:t>
            </a:r>
            <a:r>
              <a:rPr lang="mn-MN" altLang="en-US" sz="1400" b="1" u="sng" dirty="0">
                <a:solidFill>
                  <a:srgbClr val="FF0000"/>
                </a:solidFill>
                <a:latin typeface="Arial" panose="020B0604020202020204" pitchFamily="34" charset="0"/>
              </a:rPr>
              <a:t>“Сэргээн засварласан ажлын тайлан</a:t>
            </a:r>
            <a:r>
              <a:rPr lang="mn-MN" altLang="en-US" sz="1400" b="1" u="sng" dirty="0" smtClean="0">
                <a:solidFill>
                  <a:srgbClr val="FF0000"/>
                </a:solidFill>
                <a:latin typeface="Arial" panose="020B0604020202020204" pitchFamily="34" charset="0"/>
              </a:rPr>
              <a:t>”-гийн </a:t>
            </a:r>
            <a:r>
              <a:rPr lang="mn-MN" altLang="en-US" sz="1400" b="1" u="sng" dirty="0">
                <a:solidFill>
                  <a:srgbClr val="FF0000"/>
                </a:solidFill>
                <a:latin typeface="Arial" panose="020B0604020202020204" pitchFamily="34" charset="0"/>
              </a:rPr>
              <a:t>Дугаарыг </a:t>
            </a:r>
            <a:r>
              <a:rPr lang="mn-MN" altLang="en-US" sz="1400" b="1" dirty="0">
                <a:solidFill>
                  <a:srgbClr val="FF0000"/>
                </a:solidFill>
                <a:latin typeface="Arial" panose="020B0604020202020204" pitchFamily="34" charset="0"/>
              </a:rPr>
              <a:t>бичнэ. </a:t>
            </a:r>
          </a:p>
        </p:txBody>
      </p:sp>
      <p:cxnSp>
        <p:nvCxnSpPr>
          <p:cNvPr id="13" name="Straight Arrow Connector 12"/>
          <p:cNvCxnSpPr/>
          <p:nvPr/>
        </p:nvCxnSpPr>
        <p:spPr>
          <a:xfrm flipH="1">
            <a:off x="4541707" y="3924935"/>
            <a:ext cx="1365335" cy="33422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4633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95400" y="-30061"/>
            <a:ext cx="7086600" cy="584775"/>
          </a:xfrm>
          <a:prstGeom prst="rect">
            <a:avLst/>
          </a:prstGeom>
        </p:spPr>
        <p:txBody>
          <a:bodyPr wrap="square">
            <a:spAutoFit/>
          </a:bodyPr>
          <a:lstStyle/>
          <a:p>
            <a:pPr algn="ctr"/>
            <a:r>
              <a:rPr lang="mn-MN" sz="1600" b="1" dirty="0">
                <a:latin typeface="Arial" panose="020B0604020202020204" pitchFamily="34" charset="0"/>
                <a:ea typeface="Calibri" panose="020F0502020204030204" pitchFamily="34" charset="0"/>
              </a:rPr>
              <a:t>Ерөнхий бүртгэлийн </a:t>
            </a:r>
            <a:r>
              <a:rPr lang="en-US" sz="1600" b="1" dirty="0">
                <a:latin typeface="Arial" panose="020B0604020202020204" pitchFamily="34" charset="0"/>
                <a:ea typeface="Calibri" panose="020F0502020204030204" pitchFamily="34" charset="0"/>
              </a:rPr>
              <a:t>Register </a:t>
            </a:r>
            <a:r>
              <a:rPr lang="mn-MN" sz="1600" b="1" dirty="0" smtClean="0">
                <a:latin typeface="Arial" panose="020B0604020202020204" pitchFamily="34" charset="0"/>
                <a:ea typeface="Calibri" panose="020F0502020204030204" pitchFamily="34" charset="0"/>
              </a:rPr>
              <a:t>программд </a:t>
            </a:r>
            <a:r>
              <a:rPr lang="mn-MN" sz="1600" b="1" dirty="0">
                <a:latin typeface="Arial" panose="020B0604020202020204" pitchFamily="34" charset="0"/>
                <a:ea typeface="Calibri" panose="020F0502020204030204" pitchFamily="34" charset="0"/>
              </a:rPr>
              <a:t>“дутсан”, “солигдсон” үзмэрийн тухай мэдээллийг архивлан хадгалах тухай    </a:t>
            </a:r>
            <a:endParaRPr lang="en-US" sz="1600" b="1" dirty="0"/>
          </a:p>
        </p:txBody>
      </p:sp>
      <p:pic>
        <p:nvPicPr>
          <p:cNvPr id="8" name="Picture 7">
            <a:extLst>
              <a:ext uri="{FF2B5EF4-FFF2-40B4-BE49-F238E27FC236}">
                <a16:creationId xmlns:a16="http://schemas.microsoft.com/office/drawing/2014/main" id="{83B14171-5833-4476-AFA9-45DA9790C996}"/>
              </a:ext>
            </a:extLst>
          </p:cNvPr>
          <p:cNvPicPr>
            <a:picLocks noChangeAspect="1"/>
          </p:cNvPicPr>
          <p:nvPr/>
        </p:nvPicPr>
        <p:blipFill rotWithShape="1">
          <a:blip r:embed="rId2">
            <a:extLst>
              <a:ext uri="{28A0092B-C50C-407E-A947-70E740481C1C}">
                <a14:useLocalDpi xmlns:a14="http://schemas.microsoft.com/office/drawing/2010/main" val="0"/>
              </a:ext>
            </a:extLst>
          </a:blip>
          <a:srcRect l="4167" t="5797" r="5000" b="39130"/>
          <a:stretch/>
        </p:blipFill>
        <p:spPr>
          <a:xfrm>
            <a:off x="141107" y="609600"/>
            <a:ext cx="9002893" cy="2895600"/>
          </a:xfrm>
          <a:prstGeom prst="rect">
            <a:avLst/>
          </a:prstGeom>
        </p:spPr>
      </p:pic>
      <p:sp>
        <p:nvSpPr>
          <p:cNvPr id="9" name="Oval 8">
            <a:extLst>
              <a:ext uri="{FF2B5EF4-FFF2-40B4-BE49-F238E27FC236}">
                <a16:creationId xmlns:a16="http://schemas.microsoft.com/office/drawing/2014/main" id="{087E4965-26BB-42A5-A5FD-05794BC6AA68}"/>
              </a:ext>
            </a:extLst>
          </p:cNvPr>
          <p:cNvSpPr/>
          <p:nvPr/>
        </p:nvSpPr>
        <p:spPr>
          <a:xfrm>
            <a:off x="5164620" y="960109"/>
            <a:ext cx="9144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CF9174E0-B027-46CC-9964-3FE35FABD74E}"/>
              </a:ext>
            </a:extLst>
          </p:cNvPr>
          <p:cNvCxnSpPr>
            <a:cxnSpLocks/>
            <a:stCxn id="9" idx="3"/>
          </p:cNvCxnSpPr>
          <p:nvPr/>
        </p:nvCxnSpPr>
        <p:spPr>
          <a:xfrm flipH="1">
            <a:off x="2878620" y="1285313"/>
            <a:ext cx="2419911" cy="6229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3E020CC8-671C-4D37-AD29-CE293530903A}"/>
              </a:ext>
            </a:extLst>
          </p:cNvPr>
          <p:cNvSpPr/>
          <p:nvPr/>
        </p:nvSpPr>
        <p:spPr>
          <a:xfrm>
            <a:off x="611108" y="1569709"/>
            <a:ext cx="2343712"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F4C2EB2-93C0-4745-BD38-4AC6A1D4785E}"/>
              </a:ext>
            </a:extLst>
          </p:cNvPr>
          <p:cNvSpPr/>
          <p:nvPr/>
        </p:nvSpPr>
        <p:spPr>
          <a:xfrm>
            <a:off x="6079020" y="960109"/>
            <a:ext cx="780489"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 y="3560086"/>
            <a:ext cx="8151892" cy="2392643"/>
          </a:xfrm>
          <a:prstGeom prst="rect">
            <a:avLst/>
          </a:prstGeom>
        </p:spPr>
        <p:txBody>
          <a:bodyPr wrap="square">
            <a:spAutoFit/>
          </a:bodyPr>
          <a:lstStyle/>
          <a:p>
            <a:pPr algn="ctr">
              <a:lnSpc>
                <a:spcPct val="107000"/>
              </a:lnSpc>
              <a:spcAft>
                <a:spcPts val="600"/>
              </a:spcAft>
              <a:tabLst>
                <a:tab pos="457200" algn="l"/>
              </a:tabLst>
            </a:pPr>
            <a:r>
              <a:rPr lang="mn-MN" sz="1100" b="1" dirty="0">
                <a:solidFill>
                  <a:srgbClr val="FF0000"/>
                </a:solidFill>
                <a:latin typeface="Arial" panose="020B0604020202020204" pitchFamily="34" charset="0"/>
                <a:ea typeface="Calibri" panose="020F0502020204030204" pitchFamily="34" charset="0"/>
                <a:cs typeface="Arial" panose="020B0604020202020204" pitchFamily="34" charset="0"/>
              </a:rPr>
              <a:t>БҮРТГЭЛ, МЭДЭЭЛЛИЙН САНЧ </a:t>
            </a:r>
            <a:r>
              <a:rPr lang="mn-MN" sz="1100" b="1" dirty="0" smtClean="0">
                <a:solidFill>
                  <a:srgbClr val="FF0000"/>
                </a:solidFill>
                <a:latin typeface="Arial" panose="020B0604020202020204" pitchFamily="34" charset="0"/>
                <a:ea typeface="Calibri" panose="020F0502020204030204" pitchFamily="34" charset="0"/>
                <a:cs typeface="Arial" panose="020B0604020202020204" pitchFamily="34" charset="0"/>
              </a:rPr>
              <a:t>НАРЫН АНХААРАЛД:</a:t>
            </a:r>
            <a:endParaRPr lang="mn-MN" sz="1100" b="1"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600"/>
              </a:spcAft>
              <a:tabLst>
                <a:tab pos="457200" algn="l"/>
              </a:tabLst>
            </a:pPr>
            <a:r>
              <a:rPr lang="mn-MN" sz="1100" b="1" dirty="0">
                <a:solidFill>
                  <a:srgbClr val="FF0000"/>
                </a:solidFill>
                <a:latin typeface="Arial" panose="020B0604020202020204" pitchFamily="34" charset="0"/>
                <a:ea typeface="Calibri" panose="020F0502020204030204" pitchFamily="34" charset="0"/>
                <a:cs typeface="Arial" panose="020B0604020202020204" pitchFamily="34" charset="0"/>
              </a:rPr>
              <a:t>1.	</a:t>
            </a:r>
            <a:r>
              <a:rPr lang="en-US" sz="1100" dirty="0">
                <a:latin typeface="Arial" panose="020B0604020202020204" pitchFamily="34" charset="0"/>
                <a:ea typeface="Calibri" panose="020F0502020204030204" pitchFamily="34" charset="0"/>
                <a:cs typeface="Arial" panose="020B0604020202020204" pitchFamily="34" charset="0"/>
              </a:rPr>
              <a:t>2021 </a:t>
            </a:r>
            <a:r>
              <a:rPr lang="mn-MN" sz="1100" dirty="0">
                <a:latin typeface="Arial" panose="020B0604020202020204" pitchFamily="34" charset="0"/>
                <a:ea typeface="Calibri" panose="020F0502020204030204" pitchFamily="34" charset="0"/>
                <a:cs typeface="Arial" panose="020B0604020202020204" pitchFamily="34" charset="0"/>
              </a:rPr>
              <a:t>онд </a:t>
            </a:r>
            <a:r>
              <a:rPr lang="mn-MN" sz="1100" b="1" dirty="0">
                <a:latin typeface="Arial" panose="020B0604020202020204" pitchFamily="34" charset="0"/>
                <a:ea typeface="Calibri" panose="020F0502020204030204" pitchFamily="34" charset="0"/>
                <a:cs typeface="Arial" panose="020B0604020202020204" pitchFamily="34" charset="0"/>
              </a:rPr>
              <a:t>“</a:t>
            </a:r>
            <a:r>
              <a:rPr lang="en-US" sz="1100" b="1" dirty="0">
                <a:latin typeface="Arial" panose="020B0604020202020204" pitchFamily="34" charset="0"/>
                <a:ea typeface="Calibri" panose="020F0502020204030204" pitchFamily="34" charset="0"/>
                <a:cs typeface="Arial" panose="020B0604020202020204" pitchFamily="34" charset="0"/>
              </a:rPr>
              <a:t>REGISTER</a:t>
            </a:r>
            <a:r>
              <a:rPr lang="mn-MN" sz="1100" b="1" dirty="0">
                <a:latin typeface="Arial" panose="020B0604020202020204" pitchFamily="34" charset="0"/>
                <a:ea typeface="Calibri" panose="020F0502020204030204" pitchFamily="34" charset="0"/>
                <a:cs typeface="Arial" panose="020B0604020202020204" pitchFamily="34" charset="0"/>
              </a:rPr>
              <a:t>” </a:t>
            </a:r>
            <a:r>
              <a:rPr lang="mn-MN" sz="1100" dirty="0">
                <a:latin typeface="Arial" panose="020B0604020202020204" pitchFamily="34" charset="0"/>
                <a:ea typeface="Calibri" panose="020F0502020204030204" pitchFamily="34" charset="0"/>
                <a:cs typeface="Arial" panose="020B0604020202020204" pitchFamily="34" charset="0"/>
              </a:rPr>
              <a:t>ПРОГРАММЫН “ДУТСАН”, “СОЛИГДСОН” ТАЛБАРУУДАД ТАНАЙ МУЗЕЙГЭЭС ДУТСАН, СОЛИГДСОН БҮХ ҮЗМЭРИЙН БҮРТГЭЛИЙГ ОН ЦАГИЙН ДАРААЛЛААР НЬ БҮРЭН ОРУУЛАН АРХИВЛАН ХАДГАЛАХ АЖЛЫГ ХИЙНЭ.  </a:t>
            </a:r>
          </a:p>
          <a:p>
            <a:pPr algn="just">
              <a:lnSpc>
                <a:spcPct val="107000"/>
              </a:lnSpc>
              <a:spcAft>
                <a:spcPts val="600"/>
              </a:spcAft>
              <a:tabLst>
                <a:tab pos="457200" algn="l"/>
              </a:tabLst>
            </a:pPr>
            <a:r>
              <a:rPr lang="mn-MN" sz="1100" b="1" dirty="0" smtClean="0">
                <a:solidFill>
                  <a:srgbClr val="FF0000"/>
                </a:solidFill>
                <a:latin typeface="Arial" panose="020B0604020202020204" pitchFamily="34" charset="0"/>
                <a:ea typeface="Calibri" panose="020F0502020204030204" pitchFamily="34" charset="0"/>
                <a:cs typeface="Arial" panose="020B0604020202020204" pitchFamily="34" charset="0"/>
              </a:rPr>
              <a:t>2.	</a:t>
            </a:r>
            <a:r>
              <a:rPr lang="mn-MN" sz="1100" b="1" dirty="0">
                <a:latin typeface="Arial" panose="020B0604020202020204" pitchFamily="34" charset="0"/>
                <a:ea typeface="Calibri" panose="020F0502020204030204" pitchFamily="34" charset="0"/>
                <a:cs typeface="Arial" panose="020B0604020202020204" pitchFamily="34" charset="0"/>
              </a:rPr>
              <a:t>“</a:t>
            </a:r>
            <a:r>
              <a:rPr lang="en-US" sz="1100" b="1" dirty="0">
                <a:latin typeface="Arial" panose="020B0604020202020204" pitchFamily="34" charset="0"/>
                <a:ea typeface="Calibri" panose="020F0502020204030204" pitchFamily="34" charset="0"/>
                <a:cs typeface="Arial" panose="020B0604020202020204" pitchFamily="34" charset="0"/>
              </a:rPr>
              <a:t>RCH</a:t>
            </a:r>
            <a:r>
              <a:rPr lang="mn-MN" sz="1100" b="1" dirty="0">
                <a:latin typeface="Arial" panose="020B0604020202020204" pitchFamily="34" charset="0"/>
                <a:ea typeface="Calibri" panose="020F0502020204030204" pitchFamily="34" charset="0"/>
                <a:cs typeface="Arial" panose="020B0604020202020204" pitchFamily="34" charset="0"/>
              </a:rPr>
              <a:t>” ПРОГРАММД ДУТСАН</a:t>
            </a:r>
            <a:r>
              <a:rPr lang="mn-MN" sz="1100" b="1" dirty="0">
                <a:latin typeface="Arial" panose="020B0604020202020204" pitchFamily="34" charset="0"/>
                <a:ea typeface="Calibri" panose="020F0502020204030204" pitchFamily="34" charset="0"/>
                <a:cs typeface="Arial" panose="020B0604020202020204" pitchFamily="34" charset="0"/>
              </a:rPr>
              <a:t>, СОЛИГДСОН ҮЗМЭР НЬ </a:t>
            </a:r>
            <a:r>
              <a:rPr lang="mn-MN" sz="1100" b="1" dirty="0" smtClean="0">
                <a:latin typeface="Arial" panose="020B0604020202020204" pitchFamily="34" charset="0"/>
                <a:ea typeface="Calibri" panose="020F0502020204030204" pitchFamily="34" charset="0"/>
                <a:cs typeface="Arial" panose="020B0604020202020204" pitchFamily="34" charset="0"/>
              </a:rPr>
              <a:t>БҮРТГЭГДСЭН </a:t>
            </a:r>
            <a:r>
              <a:rPr lang="mn-MN" sz="1100" b="1" dirty="0">
                <a:latin typeface="Arial" panose="020B0604020202020204" pitchFamily="34" charset="0"/>
                <a:ea typeface="Calibri" panose="020F0502020204030204" pitchFamily="34" charset="0"/>
                <a:cs typeface="Arial" panose="020B0604020202020204" pitchFamily="34" charset="0"/>
              </a:rPr>
              <a:t>ЭСЭХИЙГ </a:t>
            </a:r>
            <a:r>
              <a:rPr lang="mn-MN" sz="1100" b="1" dirty="0" smtClean="0">
                <a:latin typeface="Arial" panose="020B0604020202020204" pitchFamily="34" charset="0"/>
                <a:ea typeface="Calibri" panose="020F0502020204030204" pitchFamily="34" charset="0"/>
                <a:cs typeface="Arial" panose="020B0604020202020204" pitchFamily="34" charset="0"/>
              </a:rPr>
              <a:t>ДАВХАР ХЯНАЖ ШАЛГАНА. </a:t>
            </a:r>
          </a:p>
          <a:p>
            <a:pPr algn="just">
              <a:lnSpc>
                <a:spcPct val="107000"/>
              </a:lnSpc>
              <a:spcAft>
                <a:spcPts val="600"/>
              </a:spcAft>
              <a:tabLst>
                <a:tab pos="457200" algn="l"/>
              </a:tabLst>
            </a:pPr>
            <a:r>
              <a:rPr lang="mn-MN" sz="1100" b="1" dirty="0" smtClean="0">
                <a:solidFill>
                  <a:srgbClr val="FF0000"/>
                </a:solidFill>
                <a:latin typeface="Arial" panose="020B0604020202020204" pitchFamily="34" charset="0"/>
                <a:ea typeface="Calibri" panose="020F0502020204030204" pitchFamily="34" charset="0"/>
                <a:cs typeface="Arial" panose="020B0604020202020204" pitchFamily="34" charset="0"/>
              </a:rPr>
              <a:t>3.	</a:t>
            </a:r>
            <a:r>
              <a:rPr lang="mn-MN" sz="1100" b="1" dirty="0" smtClean="0">
                <a:latin typeface="Arial" panose="020B0604020202020204" pitchFamily="34" charset="0"/>
                <a:ea typeface="Calibri" panose="020F0502020204030204" pitchFamily="34" charset="0"/>
                <a:cs typeface="Arial" panose="020B0604020202020204" pitchFamily="34" charset="0"/>
              </a:rPr>
              <a:t>ХЭРЭВ ДУТСАН, СОЛИГДСОН ҮЗМЭР НЬ “</a:t>
            </a:r>
            <a:r>
              <a:rPr lang="en-US" sz="1100" b="1" dirty="0" smtClean="0">
                <a:latin typeface="Arial" panose="020B0604020202020204" pitchFamily="34" charset="0"/>
                <a:ea typeface="Calibri" panose="020F0502020204030204" pitchFamily="34" charset="0"/>
                <a:cs typeface="Arial" panose="020B0604020202020204" pitchFamily="34" charset="0"/>
              </a:rPr>
              <a:t>RCH</a:t>
            </a:r>
            <a:r>
              <a:rPr lang="mn-MN" sz="1100" b="1" dirty="0" smtClean="0">
                <a:latin typeface="Arial" panose="020B0604020202020204" pitchFamily="34" charset="0"/>
                <a:ea typeface="Calibri" panose="020F0502020204030204" pitchFamily="34" charset="0"/>
                <a:cs typeface="Arial" panose="020B0604020202020204" pitchFamily="34" charset="0"/>
              </a:rPr>
              <a:t>” ПРОГРАММД БҮРТГЭГДСЭН БОЛ УГ ПРОГРАММЫН “ТОВЧ ТҮҮХ” ТАЛБАРТ ҮЗМЭРИЙН ДУТСАН, СОЛИГДСОН ХУГАЦАА, ШАЛТГААН ЗЭРЭГ МЭДЭЭЛЛИЙГ ДЭЛГЭРЭНГҮЙ ОРУУЛНА.  </a:t>
            </a:r>
          </a:p>
          <a:p>
            <a:pPr algn="just">
              <a:lnSpc>
                <a:spcPct val="107000"/>
              </a:lnSpc>
              <a:spcAft>
                <a:spcPts val="600"/>
              </a:spcAft>
              <a:tabLst>
                <a:tab pos="457200" algn="l"/>
              </a:tabLst>
            </a:pPr>
            <a:r>
              <a:rPr lang="mn-MN" sz="1100" b="1" dirty="0" smtClean="0">
                <a:solidFill>
                  <a:srgbClr val="FF0000"/>
                </a:solidFill>
                <a:latin typeface="Arial" panose="020B0604020202020204" pitchFamily="34" charset="0"/>
                <a:ea typeface="Calibri" panose="020F0502020204030204" pitchFamily="34" charset="0"/>
                <a:cs typeface="Arial" panose="020B0604020202020204" pitchFamily="34" charset="0"/>
              </a:rPr>
              <a:t>4</a:t>
            </a:r>
            <a:r>
              <a:rPr lang="mn-MN" sz="1100" b="1" dirty="0">
                <a:solidFill>
                  <a:srgbClr val="FF0000"/>
                </a:solidFill>
                <a:latin typeface="Arial" panose="020B0604020202020204" pitchFamily="34" charset="0"/>
                <a:ea typeface="Calibri" panose="020F0502020204030204" pitchFamily="34" charset="0"/>
                <a:cs typeface="Arial" panose="020B0604020202020204" pitchFamily="34" charset="0"/>
              </a:rPr>
              <a:t>.	</a:t>
            </a:r>
            <a:r>
              <a:rPr lang="mn-MN" sz="1100" b="1" dirty="0">
                <a:latin typeface="Arial" panose="020B0604020202020204" pitchFamily="34" charset="0"/>
                <a:ea typeface="Calibri" panose="020F0502020204030204" pitchFamily="34" charset="0"/>
                <a:cs typeface="Arial" panose="020B0604020202020204" pitchFamily="34" charset="0"/>
              </a:rPr>
              <a:t>“</a:t>
            </a:r>
            <a:r>
              <a:rPr lang="en-US" sz="1100" b="1" dirty="0">
                <a:latin typeface="Arial" panose="020B0604020202020204" pitchFamily="34" charset="0"/>
                <a:ea typeface="Calibri" panose="020F0502020204030204" pitchFamily="34" charset="0"/>
                <a:cs typeface="Arial" panose="020B0604020202020204" pitchFamily="34" charset="0"/>
              </a:rPr>
              <a:t>RCH</a:t>
            </a:r>
            <a:r>
              <a:rPr lang="mn-MN" sz="1100" b="1" dirty="0">
                <a:latin typeface="Arial" panose="020B0604020202020204" pitchFamily="34" charset="0"/>
                <a:ea typeface="Calibri" panose="020F0502020204030204" pitchFamily="34" charset="0"/>
                <a:cs typeface="Arial" panose="020B0604020202020204" pitchFamily="34" charset="0"/>
              </a:rPr>
              <a:t>” ПРОГРАММД БҮРТГЭЛТЭЙ ДУТСАН, СОЛИГДСОН ҮЗМЭРИЙН УГ ПРОГРАММЫН “УЛСЫН БҮРТГЭЛИЙН ДУГААР” БУЮУ “УБМС”-ГИЙН ДУГААРЫГ БИЧИЖ СӨУНБМСАНД ИРҮҮЛЖ, “</a:t>
            </a:r>
            <a:r>
              <a:rPr lang="en-US" sz="1100" b="1" dirty="0">
                <a:latin typeface="Arial" panose="020B0604020202020204" pitchFamily="34" charset="0"/>
                <a:ea typeface="Calibri" panose="020F0502020204030204" pitchFamily="34" charset="0"/>
                <a:cs typeface="Arial" panose="020B0604020202020204" pitchFamily="34" charset="0"/>
              </a:rPr>
              <a:t>RCH</a:t>
            </a:r>
            <a:r>
              <a:rPr lang="mn-MN" sz="1100" b="1" dirty="0">
                <a:latin typeface="Arial" panose="020B0604020202020204" pitchFamily="34" charset="0"/>
                <a:ea typeface="Calibri" panose="020F0502020204030204" pitchFamily="34" charset="0"/>
                <a:cs typeface="Arial" panose="020B0604020202020204" pitchFamily="34" charset="0"/>
              </a:rPr>
              <a:t>” ПРОГРАММЫН БҮРТГЭЛЭЭ ЦЭГЦЛЭХ АЖЛАА </a:t>
            </a:r>
            <a:r>
              <a:rPr lang="mn-MN" sz="1100" b="1" dirty="0" smtClean="0">
                <a:latin typeface="Arial" panose="020B0604020202020204" pitchFamily="34" charset="0"/>
                <a:ea typeface="Calibri" panose="020F0502020204030204" pitchFamily="34" charset="0"/>
                <a:cs typeface="Arial" panose="020B0604020202020204" pitchFamily="34" charset="0"/>
              </a:rPr>
              <a:t>СӨУНБМСАН-тай </a:t>
            </a:r>
            <a:r>
              <a:rPr lang="mn-MN" sz="1100" b="1" dirty="0">
                <a:latin typeface="Arial" panose="020B0604020202020204" pitchFamily="34" charset="0"/>
                <a:ea typeface="Calibri" panose="020F0502020204030204" pitchFamily="34" charset="0"/>
                <a:cs typeface="Arial" panose="020B0604020202020204" pitchFamily="34" charset="0"/>
              </a:rPr>
              <a:t>ХАМТРАН ХЭРЭГЖҮҮЛНЭ. </a:t>
            </a:r>
            <a:endParaRPr lang="en-US" sz="1100" b="1"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Diagram 2"/>
          <p:cNvGraphicFramePr/>
          <p:nvPr>
            <p:extLst>
              <p:ext uri="{D42A27DB-BD31-4B8C-83A1-F6EECF244321}">
                <p14:modId xmlns:p14="http://schemas.microsoft.com/office/powerpoint/2010/main" val="3760797584"/>
              </p:ext>
            </p:extLst>
          </p:nvPr>
        </p:nvGraphicFramePr>
        <p:xfrm>
          <a:off x="135420" y="6160015"/>
          <a:ext cx="8958538" cy="4693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795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0"/>
            <a:ext cx="7620000" cy="584775"/>
          </a:xfrm>
          <a:prstGeom prst="rect">
            <a:avLst/>
          </a:prstGeom>
        </p:spPr>
        <p:txBody>
          <a:bodyPr wrap="square">
            <a:spAutoFit/>
          </a:bodyPr>
          <a:lstStyle/>
          <a:p>
            <a:pPr algn="ctr"/>
            <a:r>
              <a:rPr lang="mn-MN" sz="1600" b="1" dirty="0">
                <a:latin typeface="Arial" panose="020B0604020202020204" pitchFamily="34" charset="0"/>
                <a:ea typeface="Calibri" panose="020F0502020204030204" pitchFamily="34" charset="0"/>
              </a:rPr>
              <a:t>2018-2019 оны </a:t>
            </a:r>
            <a:r>
              <a:rPr lang="mn-MN" sz="1600" b="1" dirty="0" smtClean="0">
                <a:latin typeface="Arial" panose="020B0604020202020204" pitchFamily="34" charset="0"/>
                <a:ea typeface="Calibri" panose="020F0502020204030204" pitchFamily="34" charset="0"/>
              </a:rPr>
              <a:t>улсын </a:t>
            </a:r>
            <a:r>
              <a:rPr lang="mn-MN" sz="1600" b="1" dirty="0">
                <a:latin typeface="Arial" panose="020B0604020202020204" pitchFamily="34" charset="0"/>
                <a:ea typeface="Calibri" panose="020F0502020204030204" pitchFamily="34" charset="0"/>
              </a:rPr>
              <a:t>тооллогоор </a:t>
            </a:r>
            <a:r>
              <a:rPr lang="mn-MN" sz="1600" b="1" dirty="0" smtClean="0">
                <a:latin typeface="Arial" panose="020B0604020202020204" pitchFamily="34" charset="0"/>
                <a:ea typeface="Calibri" panose="020F0502020204030204" pitchFamily="34" charset="0"/>
              </a:rPr>
              <a:t>Ерөнхий бүртгэлд дэс залруулах, үзмэр салгаж эсхүл нэгтгэж бүртгэхээр САНАЛ  </a:t>
            </a:r>
            <a:r>
              <a:rPr lang="mn-MN" sz="1600" b="1" dirty="0">
                <a:latin typeface="Arial" panose="020B0604020202020204" pitchFamily="34" charset="0"/>
                <a:ea typeface="Calibri" panose="020F0502020204030204" pitchFamily="34" charset="0"/>
              </a:rPr>
              <a:t>гаргасан музейд:  </a:t>
            </a:r>
            <a:endParaRPr lang="en-US" sz="1600" b="1" dirty="0"/>
          </a:p>
        </p:txBody>
      </p:sp>
      <p:graphicFrame>
        <p:nvGraphicFramePr>
          <p:cNvPr id="6" name="Table 5"/>
          <p:cNvGraphicFramePr>
            <a:graphicFrameLocks noGrp="1"/>
          </p:cNvGraphicFramePr>
          <p:nvPr>
            <p:extLst>
              <p:ext uri="{D42A27DB-BD31-4B8C-83A1-F6EECF244321}">
                <p14:modId xmlns:p14="http://schemas.microsoft.com/office/powerpoint/2010/main" val="2970227655"/>
              </p:ext>
            </p:extLst>
          </p:nvPr>
        </p:nvGraphicFramePr>
        <p:xfrm>
          <a:off x="304799" y="685800"/>
          <a:ext cx="8610601" cy="5641824"/>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430073997"/>
                    </a:ext>
                  </a:extLst>
                </a:gridCol>
                <a:gridCol w="2362201">
                  <a:extLst>
                    <a:ext uri="{9D8B030D-6E8A-4147-A177-3AD203B41FA5}">
                      <a16:colId xmlns:a16="http://schemas.microsoft.com/office/drawing/2014/main" val="676657120"/>
                    </a:ext>
                  </a:extLst>
                </a:gridCol>
                <a:gridCol w="609599">
                  <a:extLst>
                    <a:ext uri="{9D8B030D-6E8A-4147-A177-3AD203B41FA5}">
                      <a16:colId xmlns:a16="http://schemas.microsoft.com/office/drawing/2014/main" val="2187678890"/>
                    </a:ext>
                  </a:extLst>
                </a:gridCol>
                <a:gridCol w="914401">
                  <a:extLst>
                    <a:ext uri="{9D8B030D-6E8A-4147-A177-3AD203B41FA5}">
                      <a16:colId xmlns:a16="http://schemas.microsoft.com/office/drawing/2014/main" val="1644642144"/>
                    </a:ext>
                  </a:extLst>
                </a:gridCol>
                <a:gridCol w="533400">
                  <a:extLst>
                    <a:ext uri="{9D8B030D-6E8A-4147-A177-3AD203B41FA5}">
                      <a16:colId xmlns:a16="http://schemas.microsoft.com/office/drawing/2014/main" val="2634829691"/>
                    </a:ext>
                  </a:extLst>
                </a:gridCol>
                <a:gridCol w="533400">
                  <a:extLst>
                    <a:ext uri="{9D8B030D-6E8A-4147-A177-3AD203B41FA5}">
                      <a16:colId xmlns:a16="http://schemas.microsoft.com/office/drawing/2014/main" val="846488453"/>
                    </a:ext>
                  </a:extLst>
                </a:gridCol>
                <a:gridCol w="533400">
                  <a:extLst>
                    <a:ext uri="{9D8B030D-6E8A-4147-A177-3AD203B41FA5}">
                      <a16:colId xmlns:a16="http://schemas.microsoft.com/office/drawing/2014/main" val="1449924347"/>
                    </a:ext>
                  </a:extLst>
                </a:gridCol>
                <a:gridCol w="590366">
                  <a:extLst>
                    <a:ext uri="{9D8B030D-6E8A-4147-A177-3AD203B41FA5}">
                      <a16:colId xmlns:a16="http://schemas.microsoft.com/office/drawing/2014/main" val="383873657"/>
                    </a:ext>
                  </a:extLst>
                </a:gridCol>
                <a:gridCol w="541634">
                  <a:extLst>
                    <a:ext uri="{9D8B030D-6E8A-4147-A177-3AD203B41FA5}">
                      <a16:colId xmlns:a16="http://schemas.microsoft.com/office/drawing/2014/main" val="2294989429"/>
                    </a:ext>
                  </a:extLst>
                </a:gridCol>
                <a:gridCol w="541634">
                  <a:extLst>
                    <a:ext uri="{9D8B030D-6E8A-4147-A177-3AD203B41FA5}">
                      <a16:colId xmlns:a16="http://schemas.microsoft.com/office/drawing/2014/main" val="1195642286"/>
                    </a:ext>
                  </a:extLst>
                </a:gridCol>
                <a:gridCol w="541634">
                  <a:extLst>
                    <a:ext uri="{9D8B030D-6E8A-4147-A177-3AD203B41FA5}">
                      <a16:colId xmlns:a16="http://schemas.microsoft.com/office/drawing/2014/main" val="2684808990"/>
                    </a:ext>
                  </a:extLst>
                </a:gridCol>
                <a:gridCol w="604132">
                  <a:extLst>
                    <a:ext uri="{9D8B030D-6E8A-4147-A177-3AD203B41FA5}">
                      <a16:colId xmlns:a16="http://schemas.microsoft.com/office/drawing/2014/main" val="2016805822"/>
                    </a:ext>
                  </a:extLst>
                </a:gridCol>
              </a:tblGrid>
              <a:tr h="762000">
                <a:tc rowSpan="2">
                  <a:txBody>
                    <a:bodyPr/>
                    <a:lstStyle/>
                    <a:p>
                      <a:pPr algn="ctr" fontAlgn="ctr"/>
                      <a:r>
                        <a:rPr lang="en-US" sz="1100" b="0" u="none" strike="noStrike" dirty="0">
                          <a:effectLst/>
                          <a:latin typeface="Arial" panose="020B0604020202020204" pitchFamily="34" charset="0"/>
                          <a:cs typeface="Arial" panose="020B0604020202020204" pitchFamily="34" charset="0"/>
                        </a:rPr>
                        <a: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algn="ctr" fontAlgn="ctr"/>
                      <a:r>
                        <a:rPr lang="mn-MN" sz="1100" b="0" u="none" strike="noStrike" dirty="0">
                          <a:effectLst/>
                          <a:latin typeface="Arial" panose="020B0604020202020204" pitchFamily="34" charset="0"/>
                          <a:cs typeface="Arial" panose="020B0604020202020204" pitchFamily="34" charset="0"/>
                        </a:rPr>
                        <a:t>Байгууллага </a:t>
                      </a:r>
                      <a:endParaRPr lang="mn-MN" sz="11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fontAlgn="ctr"/>
                      <a:r>
                        <a:rPr lang="mn-MN" sz="1100" b="1" u="none" strike="noStrike" dirty="0">
                          <a:effectLst/>
                          <a:latin typeface="Arial" panose="020B0604020202020204" pitchFamily="34" charset="0"/>
                          <a:cs typeface="Arial" panose="020B0604020202020204" pitchFamily="34" charset="0"/>
                        </a:rPr>
                        <a:t>Дэс давхардсан, алгассан бүртгэлийг хасаж залруулах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gridSpan="2">
                  <a:txBody>
                    <a:bodyPr/>
                    <a:lstStyle/>
                    <a:p>
                      <a:pPr algn="ctr" fontAlgn="ctr"/>
                      <a:r>
                        <a:rPr lang="mn-MN" sz="1100" b="1" u="none" strike="noStrike" dirty="0">
                          <a:effectLst/>
                          <a:latin typeface="Arial" panose="020B0604020202020204" pitchFamily="34" charset="0"/>
                          <a:cs typeface="Arial" panose="020B0604020202020204" pitchFamily="34" charset="0"/>
                        </a:rPr>
                        <a:t>Бие даасан үзмэр болгон салгаж бүртгэх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gridSpan="2">
                  <a:txBody>
                    <a:bodyPr/>
                    <a:lstStyle/>
                    <a:p>
                      <a:pPr algn="ctr" fontAlgn="ctr"/>
                      <a:r>
                        <a:rPr lang="mn-MN" sz="1100" b="1" u="none" strike="noStrike">
                          <a:effectLst/>
                          <a:latin typeface="Arial" panose="020B0604020202020204" pitchFamily="34" charset="0"/>
                          <a:cs typeface="Arial" panose="020B0604020202020204" pitchFamily="34" charset="0"/>
                        </a:rPr>
                        <a:t>Нэгтгэж бүртгэх </a:t>
                      </a:r>
                      <a:endParaRPr lang="mn-MN" sz="11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tc gridSpan="2">
                  <a:txBody>
                    <a:bodyPr/>
                    <a:lstStyle/>
                    <a:p>
                      <a:pPr algn="ctr"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Сан хөмрөгөөс илэрч олдсоныг Ерөнхий бүртгэлд бүртгэх  </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2012 оноос хойшхи Ерөнхий бүртгэлд бүртгээгүйг бүртгэх </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773121750"/>
                  </a:ext>
                </a:extLst>
              </a:tr>
              <a:tr h="184680">
                <a:tc vMerge="1">
                  <a:txBody>
                    <a:bodyPr/>
                    <a:lstStyle/>
                    <a:p>
                      <a:endParaRPr lang="en-US"/>
                    </a:p>
                  </a:txBody>
                  <a:tcPr/>
                </a:tc>
                <a:tc vMerge="1">
                  <a:txBody>
                    <a:bodyPr/>
                    <a:lstStyle/>
                    <a:p>
                      <a:endParaRPr lang="en-US"/>
                    </a:p>
                  </a:txBody>
                  <a:tcPr/>
                </a:tc>
                <a:tc>
                  <a:txBody>
                    <a:bodyPr/>
                    <a:lstStyle/>
                    <a:p>
                      <a:pPr algn="ctr" fontAlgn="ctr"/>
                      <a:r>
                        <a:rPr lang="mn-MN" sz="1100" b="1" u="none" strike="noStrike">
                          <a:effectLst/>
                          <a:latin typeface="Arial" panose="020B0604020202020204" pitchFamily="34" charset="0"/>
                          <a:cs typeface="Arial" panose="020B0604020202020204" pitchFamily="34" charset="0"/>
                        </a:rPr>
                        <a:t>дэс</a:t>
                      </a:r>
                      <a:endParaRPr lang="mn-MN" sz="11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тоо/ш</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дэс</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тоо/ш</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дэс </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mn-MN" sz="1100" b="1" u="none" strike="noStrike" dirty="0">
                          <a:effectLst/>
                          <a:latin typeface="Arial" panose="020B0604020202020204" pitchFamily="34" charset="0"/>
                          <a:cs typeface="Arial" panose="020B0604020202020204" pitchFamily="34" charset="0"/>
                        </a:rPr>
                        <a:t>тоо/ш</a:t>
                      </a:r>
                      <a:endParaRPr lang="mn-MN" sz="11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mn-MN" sz="1100" b="0" u="none" strike="noStrike">
                          <a:solidFill>
                            <a:schemeClr val="bg1">
                              <a:lumMod val="65000"/>
                            </a:schemeClr>
                          </a:solidFill>
                          <a:effectLst/>
                          <a:latin typeface="Arial" panose="020B0604020202020204" pitchFamily="34" charset="0"/>
                          <a:cs typeface="Arial" panose="020B0604020202020204" pitchFamily="34" charset="0"/>
                        </a:rPr>
                        <a:t>дэс </a:t>
                      </a:r>
                      <a:endParaRPr lang="mn-MN"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mn-MN" sz="1100" b="0" u="none" strike="noStrike">
                          <a:solidFill>
                            <a:schemeClr val="bg1">
                              <a:lumMod val="65000"/>
                            </a:schemeClr>
                          </a:solidFill>
                          <a:effectLst/>
                          <a:latin typeface="Arial" panose="020B0604020202020204" pitchFamily="34" charset="0"/>
                          <a:cs typeface="Arial" panose="020B0604020202020204" pitchFamily="34" charset="0"/>
                        </a:rPr>
                        <a:t>тоо/ш</a:t>
                      </a:r>
                      <a:endParaRPr lang="mn-MN"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дэс </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mn-MN" sz="1100" b="0" u="none" strike="noStrike">
                          <a:solidFill>
                            <a:schemeClr val="bg1">
                              <a:lumMod val="65000"/>
                            </a:schemeClr>
                          </a:solidFill>
                          <a:effectLst/>
                          <a:latin typeface="Arial" panose="020B0604020202020204" pitchFamily="34" charset="0"/>
                          <a:cs typeface="Arial" panose="020B0604020202020204" pitchFamily="34" charset="0"/>
                        </a:rPr>
                        <a:t>тоо/ш</a:t>
                      </a:r>
                      <a:endParaRPr lang="mn-MN"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3328961"/>
                  </a:ext>
                </a:extLst>
              </a:tr>
              <a:tr h="171072">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Монголын үндэсний музей  </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35</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63</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10</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14</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1935556"/>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2</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Монголын Театрын музей </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433689"/>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3</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Монголын Уран зургийн галерей </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3</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3</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17</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17</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27</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27</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0921363"/>
                  </a:ext>
                </a:extLst>
              </a:tr>
              <a:tr h="171072">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4</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Үлэг гүрвэлийн төв музей</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4</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20</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9229248"/>
                  </a:ext>
                </a:extLst>
              </a:tr>
              <a:tr h="171072">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5</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Хархорум музей </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5</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78</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5880647"/>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6</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Чойжин ламын сүм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0900973"/>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7</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Түүх, археологийн хүрээлэн </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20</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217313"/>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8</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Шанхын Баруун хүрээ хийд</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72229"/>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9</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Архангай аймгийн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8532997"/>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10</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a:solidFill>
                            <a:schemeClr val="tx1"/>
                          </a:solidFill>
                          <a:effectLst/>
                          <a:latin typeface="Arial" panose="020B0604020202020204" pitchFamily="34" charset="0"/>
                          <a:cs typeface="Arial" panose="020B0604020202020204" pitchFamily="34" charset="0"/>
                        </a:rPr>
                        <a:t>Баянхонгор аймгийн музей</a:t>
                      </a:r>
                      <a:endParaRPr lang="mn-MN"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4415117"/>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11</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Говьсүмбэр аймгийн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9</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28</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28</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3894749"/>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12</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a:solidFill>
                            <a:schemeClr val="tx1"/>
                          </a:solidFill>
                          <a:effectLst/>
                          <a:latin typeface="Arial" panose="020B0604020202020204" pitchFamily="34" charset="0"/>
                          <a:cs typeface="Arial" panose="020B0604020202020204" pitchFamily="34" charset="0"/>
                        </a:rPr>
                        <a:t>Дархан-Уул аймгийн музей</a:t>
                      </a:r>
                      <a:endParaRPr lang="mn-MN"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18</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18</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29</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60</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17678"/>
                  </a:ext>
                </a:extLst>
              </a:tr>
              <a:tr h="171072">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13</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a:solidFill>
                            <a:schemeClr val="tx1"/>
                          </a:solidFill>
                          <a:effectLst/>
                          <a:latin typeface="Arial" panose="020B0604020202020204" pitchFamily="34" charset="0"/>
                          <a:cs typeface="Arial" panose="020B0604020202020204" pitchFamily="34" charset="0"/>
                        </a:rPr>
                        <a:t>Дорноговь аймгийн музей</a:t>
                      </a:r>
                      <a:endParaRPr lang="mn-MN"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2</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2</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4</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6</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1877902"/>
                  </a:ext>
                </a:extLst>
              </a:tr>
              <a:tr h="171072">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14</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Дорнод аймгийн музей</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63</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72</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153</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231</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3746144"/>
                  </a:ext>
                </a:extLst>
              </a:tr>
              <a:tr h="171072">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15</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Дундговь аймгийн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1" u="none" strike="noStrike" dirty="0">
                          <a:solidFill>
                            <a:schemeClr val="tx1"/>
                          </a:solidFill>
                          <a:effectLst/>
                          <a:latin typeface="Arial" panose="020B0604020202020204" pitchFamily="34" charset="0"/>
                          <a:cs typeface="Arial" panose="020B0604020202020204" pitchFamily="34" charset="0"/>
                        </a:rPr>
                        <a:t>5</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1" u="none" strike="noStrike" dirty="0">
                          <a:solidFill>
                            <a:schemeClr val="tx1"/>
                          </a:solidFill>
                          <a:effectLst/>
                          <a:latin typeface="Arial" panose="020B0604020202020204" pitchFamily="34" charset="0"/>
                          <a:cs typeface="Arial" panose="020B0604020202020204" pitchFamily="34" charset="0"/>
                        </a:rPr>
                        <a:t>29</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48</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109</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6526544"/>
                  </a:ext>
                </a:extLst>
              </a:tr>
              <a:tr h="171072">
                <a:tc>
                  <a:txBody>
                    <a:bodyPr/>
                    <a:lstStyle/>
                    <a:p>
                      <a:pPr algn="ctr" fontAlgn="ctr"/>
                      <a:r>
                        <a:rPr lang="en-US" sz="1100" b="1" u="none" strike="noStrike" dirty="0" smtClean="0">
                          <a:solidFill>
                            <a:schemeClr val="tx1"/>
                          </a:solidFill>
                          <a:effectLst/>
                          <a:latin typeface="Arial" panose="020B0604020202020204" pitchFamily="34" charset="0"/>
                          <a:cs typeface="Arial" panose="020B0604020202020204" pitchFamily="34" charset="0"/>
                        </a:rPr>
                        <a:t>1</a:t>
                      </a:r>
                      <a:r>
                        <a:rPr lang="mn-MN" sz="1100" b="1" u="none" strike="noStrike" dirty="0" smtClean="0">
                          <a:solidFill>
                            <a:schemeClr val="tx1"/>
                          </a:solidFill>
                          <a:effectLst/>
                          <a:latin typeface="Arial" panose="020B0604020202020204" pitchFamily="34" charset="0"/>
                          <a:cs typeface="Arial" panose="020B0604020202020204" pitchFamily="34" charset="0"/>
                        </a:rPr>
                        <a:t>6</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Орхон аймгийн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15</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17</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6</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6</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3523888"/>
                  </a:ext>
                </a:extLst>
              </a:tr>
              <a:tr h="171072">
                <a:tc>
                  <a:txBody>
                    <a:bodyPr/>
                    <a:lstStyle/>
                    <a:p>
                      <a:pPr algn="ctr" fontAlgn="ctr"/>
                      <a:r>
                        <a:rPr lang="en-US" sz="1100" b="1" u="none" strike="noStrike" dirty="0" smtClean="0">
                          <a:solidFill>
                            <a:schemeClr val="tx1"/>
                          </a:solidFill>
                          <a:effectLst/>
                          <a:latin typeface="Arial" panose="020B0604020202020204" pitchFamily="34" charset="0"/>
                          <a:cs typeface="Arial" panose="020B0604020202020204" pitchFamily="34" charset="0"/>
                        </a:rPr>
                        <a:t>1</a:t>
                      </a:r>
                      <a:r>
                        <a:rPr lang="mn-MN" sz="1100" b="1" u="none" strike="noStrike" dirty="0" smtClean="0">
                          <a:solidFill>
                            <a:schemeClr val="tx1"/>
                          </a:solidFill>
                          <a:effectLst/>
                          <a:latin typeface="Arial" panose="020B0604020202020204" pitchFamily="34" charset="0"/>
                          <a:cs typeface="Arial" panose="020B0604020202020204" pitchFamily="34" charset="0"/>
                        </a:rPr>
                        <a:t>7</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Өвөрхангай аймгийн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2</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4</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4</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7011012"/>
                  </a:ext>
                </a:extLst>
              </a:tr>
              <a:tr h="171072">
                <a:tc>
                  <a:txBody>
                    <a:bodyPr/>
                    <a:lstStyle/>
                    <a:p>
                      <a:pPr algn="ctr" fontAlgn="ctr"/>
                      <a:r>
                        <a:rPr lang="en-US" sz="1100" b="1" u="none" strike="noStrike" dirty="0" smtClean="0">
                          <a:solidFill>
                            <a:schemeClr val="tx1"/>
                          </a:solidFill>
                          <a:effectLst/>
                          <a:latin typeface="Arial" panose="020B0604020202020204" pitchFamily="34" charset="0"/>
                          <a:cs typeface="Arial" panose="020B0604020202020204" pitchFamily="34" charset="0"/>
                        </a:rPr>
                        <a:t>1</a:t>
                      </a:r>
                      <a:r>
                        <a:rPr lang="mn-MN" sz="1100" b="1" u="none" strike="noStrike" dirty="0" smtClean="0">
                          <a:solidFill>
                            <a:schemeClr val="tx1"/>
                          </a:solidFill>
                          <a:effectLst/>
                          <a:latin typeface="Arial" panose="020B0604020202020204" pitchFamily="34" charset="0"/>
                          <a:cs typeface="Arial" panose="020B0604020202020204" pitchFamily="34" charset="0"/>
                        </a:rPr>
                        <a:t>8</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a:solidFill>
                            <a:schemeClr val="tx1"/>
                          </a:solidFill>
                          <a:effectLst/>
                          <a:latin typeface="Arial" panose="020B0604020202020204" pitchFamily="34" charset="0"/>
                          <a:cs typeface="Arial" panose="020B0604020202020204" pitchFamily="34" charset="0"/>
                        </a:rPr>
                        <a:t>Өмнөговь аймгийн музей</a:t>
                      </a:r>
                      <a:endParaRPr lang="mn-MN"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9</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83</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25</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37</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7165298"/>
                  </a:ext>
                </a:extLst>
              </a:tr>
              <a:tr h="171072">
                <a:tc>
                  <a:txBody>
                    <a:bodyPr/>
                    <a:lstStyle/>
                    <a:p>
                      <a:pPr algn="ctr" fontAlgn="ctr"/>
                      <a:r>
                        <a:rPr lang="mn-MN" sz="1100" b="1" i="0" u="none" strike="noStrike" dirty="0" smtClean="0">
                          <a:solidFill>
                            <a:schemeClr val="tx1"/>
                          </a:solidFill>
                          <a:effectLst/>
                          <a:latin typeface="Arial" panose="020B0604020202020204" pitchFamily="34" charset="0"/>
                          <a:cs typeface="Arial" panose="020B0604020202020204" pitchFamily="34" charset="0"/>
                        </a:rPr>
                        <a:t>19</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Сүхбаатар аймгийн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4</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4</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18</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45</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88197601"/>
                  </a:ext>
                </a:extLst>
              </a:tr>
              <a:tr h="171072">
                <a:tc>
                  <a:txBody>
                    <a:bodyPr/>
                    <a:lstStyle/>
                    <a:p>
                      <a:pPr algn="ctr" fontAlgn="ctr"/>
                      <a:r>
                        <a:rPr lang="en-US" sz="1100" b="0" u="none" strike="noStrike" dirty="0" smtClean="0">
                          <a:solidFill>
                            <a:schemeClr val="bg1">
                              <a:lumMod val="65000"/>
                            </a:schemeClr>
                          </a:solidFill>
                          <a:effectLst/>
                          <a:latin typeface="Arial" panose="020B0604020202020204" pitchFamily="34" charset="0"/>
                          <a:cs typeface="Arial" panose="020B0604020202020204" pitchFamily="34" charset="0"/>
                        </a:rPr>
                        <a:t>2</a:t>
                      </a:r>
                      <a:r>
                        <a:rPr lang="mn-MN" sz="1100" b="0" u="none" strike="noStrike" dirty="0" smtClean="0">
                          <a:solidFill>
                            <a:schemeClr val="bg1">
                              <a:lumMod val="65000"/>
                            </a:schemeClr>
                          </a:solidFill>
                          <a:effectLst/>
                          <a:latin typeface="Arial" panose="020B0604020202020204" pitchFamily="34" charset="0"/>
                          <a:cs typeface="Arial" panose="020B0604020202020204" pitchFamily="34" charset="0"/>
                        </a:rPr>
                        <a:t>0</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Сэлэнгэ аймгийн </a:t>
                      </a:r>
                      <a:r>
                        <a:rPr lang="mn-MN" sz="1100" b="0" u="none" strike="noStrike" dirty="0" smtClean="0">
                          <a:solidFill>
                            <a:schemeClr val="bg1">
                              <a:lumMod val="65000"/>
                            </a:schemeClr>
                          </a:solidFill>
                          <a:effectLst/>
                          <a:latin typeface="Arial" panose="020B0604020202020204" pitchFamily="34" charset="0"/>
                          <a:cs typeface="Arial" panose="020B0604020202020204" pitchFamily="34" charset="0"/>
                        </a:rPr>
                        <a:t>музей</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18</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18</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156546"/>
                  </a:ext>
                </a:extLst>
              </a:tr>
              <a:tr h="171072">
                <a:tc>
                  <a:txBody>
                    <a:bodyPr/>
                    <a:lstStyle/>
                    <a:p>
                      <a:pPr algn="ctr" fontAlgn="ctr"/>
                      <a:r>
                        <a:rPr lang="en-US" sz="1100" b="1" u="none" strike="noStrike" dirty="0" smtClean="0">
                          <a:solidFill>
                            <a:schemeClr val="tx1"/>
                          </a:solidFill>
                          <a:effectLst/>
                          <a:latin typeface="Arial" panose="020B0604020202020204" pitchFamily="34" charset="0"/>
                          <a:cs typeface="Arial" panose="020B0604020202020204" pitchFamily="34" charset="0"/>
                        </a:rPr>
                        <a:t>2</a:t>
                      </a:r>
                      <a:r>
                        <a:rPr lang="mn-MN" sz="1100" b="1" u="none" strike="noStrike" dirty="0" smtClean="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mn-MN" sz="1100" b="1" u="none" strike="noStrike" dirty="0">
                          <a:solidFill>
                            <a:schemeClr val="tx1"/>
                          </a:solidFill>
                          <a:effectLst/>
                          <a:latin typeface="Arial" panose="020B0604020202020204" pitchFamily="34" charset="0"/>
                          <a:cs typeface="Arial" panose="020B0604020202020204" pitchFamily="34" charset="0"/>
                        </a:rPr>
                        <a:t>Төв аймгийн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30</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30</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2371806"/>
                  </a:ext>
                </a:extLst>
              </a:tr>
              <a:tr h="171072">
                <a:tc>
                  <a:txBody>
                    <a:bodyPr/>
                    <a:lstStyle/>
                    <a:p>
                      <a:pPr algn="ctr" fontAlgn="ctr"/>
                      <a:r>
                        <a:rPr lang="en-US" sz="1100" b="0" u="none" strike="noStrike" dirty="0" smtClean="0">
                          <a:solidFill>
                            <a:schemeClr val="bg1">
                              <a:lumMod val="65000"/>
                            </a:schemeClr>
                          </a:solidFill>
                          <a:effectLst/>
                          <a:latin typeface="Arial" panose="020B0604020202020204" pitchFamily="34" charset="0"/>
                          <a:cs typeface="Arial" panose="020B0604020202020204" pitchFamily="34" charset="0"/>
                        </a:rPr>
                        <a:t>2</a:t>
                      </a:r>
                      <a:r>
                        <a:rPr lang="mn-MN" sz="1100" b="0" u="none" strike="noStrike" dirty="0" smtClean="0">
                          <a:solidFill>
                            <a:schemeClr val="bg1">
                              <a:lumMod val="65000"/>
                            </a:schemeClr>
                          </a:solidFill>
                          <a:effectLst/>
                          <a:latin typeface="Arial" panose="020B0604020202020204" pitchFamily="34" charset="0"/>
                          <a:cs typeface="Arial" panose="020B0604020202020204" pitchFamily="34" charset="0"/>
                        </a:rPr>
                        <a:t>2</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Увс аймгийн музей</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5</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6</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5525665"/>
                  </a:ext>
                </a:extLst>
              </a:tr>
              <a:tr h="171072">
                <a:tc>
                  <a:txBody>
                    <a:bodyPr/>
                    <a:lstStyle/>
                    <a:p>
                      <a:pPr algn="ctr" fontAlgn="ctr"/>
                      <a:r>
                        <a:rPr lang="en-US" sz="1100" b="0" u="none" strike="noStrike" dirty="0" smtClean="0">
                          <a:solidFill>
                            <a:schemeClr val="bg1">
                              <a:lumMod val="65000"/>
                            </a:schemeClr>
                          </a:solidFill>
                          <a:effectLst/>
                          <a:latin typeface="Arial" panose="020B0604020202020204" pitchFamily="34" charset="0"/>
                          <a:cs typeface="Arial" panose="020B0604020202020204" pitchFamily="34" charset="0"/>
                        </a:rPr>
                        <a:t>2</a:t>
                      </a:r>
                      <a:r>
                        <a:rPr lang="mn-MN" sz="1100" b="0" u="none" strike="noStrike" dirty="0" smtClean="0">
                          <a:solidFill>
                            <a:schemeClr val="bg1">
                              <a:lumMod val="65000"/>
                            </a:schemeClr>
                          </a:solidFill>
                          <a:effectLst/>
                          <a:latin typeface="Arial" panose="020B0604020202020204" pitchFamily="34" charset="0"/>
                          <a:cs typeface="Arial" panose="020B0604020202020204" pitchFamily="34" charset="0"/>
                        </a:rPr>
                        <a:t>3</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ЭрдэнэЗуу музей</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15</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36</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2466415"/>
                  </a:ext>
                </a:extLst>
              </a:tr>
              <a:tr h="171072">
                <a:tc>
                  <a:txBody>
                    <a:bodyPr/>
                    <a:lstStyle/>
                    <a:p>
                      <a:pPr algn="ctr" fontAlgn="ctr"/>
                      <a:r>
                        <a:rPr lang="en-US" sz="1100" b="0" u="none" strike="noStrike" dirty="0" smtClean="0">
                          <a:solidFill>
                            <a:schemeClr val="bg1">
                              <a:lumMod val="65000"/>
                            </a:schemeClr>
                          </a:solidFill>
                          <a:effectLst/>
                          <a:latin typeface="Arial" panose="020B0604020202020204" pitchFamily="34" charset="0"/>
                          <a:cs typeface="Arial" panose="020B0604020202020204" pitchFamily="34" charset="0"/>
                        </a:rPr>
                        <a:t>2</a:t>
                      </a:r>
                      <a:r>
                        <a:rPr lang="mn-MN" sz="1100" b="0" u="none" strike="noStrike" dirty="0" smtClean="0">
                          <a:solidFill>
                            <a:schemeClr val="bg1">
                              <a:lumMod val="65000"/>
                            </a:schemeClr>
                          </a:solidFill>
                          <a:effectLst/>
                          <a:latin typeface="Arial" panose="020B0604020202020204" pitchFamily="34" charset="0"/>
                          <a:cs typeface="Arial" panose="020B0604020202020204" pitchFamily="34" charset="0"/>
                        </a:rPr>
                        <a:t>4</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mn-MN" sz="1100" b="0" u="none" strike="noStrike" dirty="0">
                          <a:solidFill>
                            <a:schemeClr val="bg1">
                              <a:lumMod val="65000"/>
                            </a:schemeClr>
                          </a:solidFill>
                          <a:effectLst/>
                          <a:latin typeface="Arial" panose="020B0604020202020204" pitchFamily="34" charset="0"/>
                          <a:cs typeface="Arial" panose="020B0604020202020204" pitchFamily="34" charset="0"/>
                        </a:rPr>
                        <a:t>Дорнод. Ялалт музей</a:t>
                      </a:r>
                      <a:endParaRPr lang="mn-MN"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1"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1"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16</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38</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5654027"/>
                  </a:ext>
                </a:extLst>
              </a:tr>
              <a:tr h="171072">
                <a:tc>
                  <a:txBody>
                    <a:bodyPr/>
                    <a:lstStyle/>
                    <a:p>
                      <a:pPr algn="ctr" fontAlgn="ctr"/>
                      <a:r>
                        <a:rPr lang="en-US" sz="1100" b="1" u="none" strike="noStrike" dirty="0" smtClean="0">
                          <a:solidFill>
                            <a:schemeClr val="tx1"/>
                          </a:solidFill>
                          <a:effectLst/>
                          <a:latin typeface="Arial" panose="020B0604020202020204" pitchFamily="34" charset="0"/>
                          <a:cs typeface="Arial" panose="020B0604020202020204" pitchFamily="34" charset="0"/>
                        </a:rPr>
                        <a:t>2</a:t>
                      </a:r>
                      <a:r>
                        <a:rPr lang="mn-MN" sz="1100" b="1" u="none" strike="noStrike" dirty="0" smtClean="0">
                          <a:solidFill>
                            <a:schemeClr val="tx1"/>
                          </a:solidFill>
                          <a:effectLst/>
                          <a:latin typeface="Arial" panose="020B0604020202020204" pitchFamily="34" charset="0"/>
                          <a:cs typeface="Arial" panose="020B0604020202020204" pitchFamily="34" charset="0"/>
                        </a:rPr>
                        <a:t>5</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mn-MN" sz="1100" b="1" u="none" strike="noStrike" dirty="0">
                          <a:solidFill>
                            <a:schemeClr val="tx1"/>
                          </a:solidFill>
                          <a:effectLst/>
                          <a:latin typeface="Arial" panose="020B0604020202020204" pitchFamily="34" charset="0"/>
                          <a:cs typeface="Arial" panose="020B0604020202020204" pitchFamily="34" charset="0"/>
                        </a:rPr>
                        <a:t>Монгол цэргийн музей</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6</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6</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2</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3934868"/>
                  </a:ext>
                </a:extLst>
              </a:tr>
              <a:tr h="171072">
                <a:tc>
                  <a:txBody>
                    <a:bodyPr/>
                    <a:lstStyle/>
                    <a:p>
                      <a:pPr algn="ctr" fontAlgn="ctr"/>
                      <a:r>
                        <a:rPr lang="en-US" sz="1100" b="1" u="none" strike="noStrike" dirty="0" smtClean="0">
                          <a:solidFill>
                            <a:schemeClr val="tx1"/>
                          </a:solidFill>
                          <a:effectLst/>
                          <a:latin typeface="Arial" panose="020B0604020202020204" pitchFamily="34" charset="0"/>
                          <a:cs typeface="Arial" panose="020B0604020202020204" pitchFamily="34" charset="0"/>
                        </a:rPr>
                        <a:t>2</a:t>
                      </a:r>
                      <a:r>
                        <a:rPr lang="mn-MN" sz="1100" b="1" u="none" strike="noStrike" dirty="0" smtClean="0">
                          <a:solidFill>
                            <a:schemeClr val="tx1"/>
                          </a:solidFill>
                          <a:effectLst/>
                          <a:latin typeface="Arial" panose="020B0604020202020204" pitchFamily="34" charset="0"/>
                          <a:cs typeface="Arial" panose="020B0604020202020204" pitchFamily="34" charset="0"/>
                        </a:rPr>
                        <a:t>6</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t"/>
                      <a:r>
                        <a:rPr lang="mn-MN" sz="1100" b="1" u="none" strike="noStrike" dirty="0">
                          <a:solidFill>
                            <a:schemeClr val="tx1"/>
                          </a:solidFill>
                          <a:effectLst/>
                          <a:latin typeface="Arial" panose="020B0604020202020204" pitchFamily="34" charset="0"/>
                          <a:cs typeface="Arial" panose="020B0604020202020204" pitchFamily="34" charset="0"/>
                        </a:rPr>
                        <a:t>Эрдэнэсийн сан </a:t>
                      </a:r>
                      <a:endParaRPr lang="mn-MN"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1</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2</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 </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2</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8</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 </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9861803"/>
                  </a:ext>
                </a:extLst>
              </a:tr>
              <a:tr h="171072">
                <a:tc>
                  <a:txBody>
                    <a:bodyPr/>
                    <a:lstStyle/>
                    <a:p>
                      <a:pPr algn="l" fontAlgn="b"/>
                      <a:r>
                        <a:rPr lang="en-US" sz="1100" b="1" u="none" strike="noStrike">
                          <a:solidFill>
                            <a:schemeClr val="tx1"/>
                          </a:solidFill>
                          <a:effectLst/>
                          <a:latin typeface="Arial" panose="020B0604020202020204" pitchFamily="34" charset="0"/>
                          <a:cs typeface="Arial" panose="020B0604020202020204" pitchFamily="34" charset="0"/>
                        </a:rPr>
                        <a:t> </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mn-MN" sz="1100" b="1" u="none" strike="noStrike">
                          <a:solidFill>
                            <a:schemeClr val="tx1"/>
                          </a:solidFill>
                          <a:effectLst/>
                          <a:latin typeface="Arial" panose="020B0604020202020204" pitchFamily="34" charset="0"/>
                          <a:cs typeface="Arial" panose="020B0604020202020204" pitchFamily="34" charset="0"/>
                        </a:rPr>
                        <a:t>НИЙТ ДҮН </a:t>
                      </a:r>
                      <a:endParaRPr lang="mn-MN"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13</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12</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17</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1100" b="1" u="none" strike="noStrike">
                          <a:solidFill>
                            <a:schemeClr val="tx1"/>
                          </a:solidFill>
                          <a:effectLst/>
                          <a:latin typeface="Arial" panose="020B0604020202020204" pitchFamily="34" charset="0"/>
                          <a:cs typeface="Arial" panose="020B0604020202020204" pitchFamily="34" charset="0"/>
                        </a:rPr>
                        <a:t>124</a:t>
                      </a:r>
                      <a:endParaRPr lang="en-US" sz="11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26</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1100" b="1" u="none" strike="noStrike" dirty="0">
                          <a:solidFill>
                            <a:schemeClr val="tx1"/>
                          </a:solidFill>
                          <a:effectLst/>
                          <a:latin typeface="Arial" panose="020B0604020202020204" pitchFamily="34" charset="0"/>
                          <a:cs typeface="Arial" panose="020B0604020202020204" pitchFamily="34" charset="0"/>
                        </a:rPr>
                        <a:t>34</a:t>
                      </a:r>
                      <a:endParaRPr lang="en-US" sz="1100" b="1"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203</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351</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a:solidFill>
                            <a:schemeClr val="bg1">
                              <a:lumMod val="65000"/>
                            </a:schemeClr>
                          </a:solidFill>
                          <a:effectLst/>
                          <a:latin typeface="Arial" panose="020B0604020202020204" pitchFamily="34" charset="0"/>
                          <a:cs typeface="Arial" panose="020B0604020202020204" pitchFamily="34" charset="0"/>
                        </a:rPr>
                        <a:t>271</a:t>
                      </a:r>
                      <a:endParaRPr lang="en-US" sz="1100" b="0" i="0" u="none" strike="noStrike">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100" b="0" u="none" strike="noStrike" dirty="0">
                          <a:solidFill>
                            <a:schemeClr val="bg1">
                              <a:lumMod val="65000"/>
                            </a:schemeClr>
                          </a:solidFill>
                          <a:effectLst/>
                          <a:latin typeface="Arial" panose="020B0604020202020204" pitchFamily="34" charset="0"/>
                          <a:cs typeface="Arial" panose="020B0604020202020204" pitchFamily="34" charset="0"/>
                        </a:rPr>
                        <a:t>392</a:t>
                      </a:r>
                      <a:endParaRPr lang="en-US" sz="1100" b="0" i="0" u="none" strike="noStrike" dirty="0">
                        <a:solidFill>
                          <a:schemeClr val="bg1">
                            <a:lumMod val="65000"/>
                          </a:schemeClr>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0134057"/>
                  </a:ext>
                </a:extLst>
              </a:tr>
            </a:tbl>
          </a:graphicData>
        </a:graphic>
      </p:graphicFrame>
    </p:spTree>
    <p:extLst>
      <p:ext uri="{BB962C8B-B14F-4D97-AF65-F5344CB8AC3E}">
        <p14:creationId xmlns:p14="http://schemas.microsoft.com/office/powerpoint/2010/main" val="3083800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906665446"/>
              </p:ext>
            </p:extLst>
          </p:nvPr>
        </p:nvGraphicFramePr>
        <p:xfrm>
          <a:off x="304800" y="838200"/>
          <a:ext cx="8534400" cy="4678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219200" y="0"/>
            <a:ext cx="7620000" cy="584775"/>
          </a:xfrm>
          <a:prstGeom prst="rect">
            <a:avLst/>
          </a:prstGeom>
        </p:spPr>
        <p:txBody>
          <a:bodyPr wrap="square">
            <a:spAutoFit/>
          </a:bodyPr>
          <a:lstStyle/>
          <a:p>
            <a:pPr algn="ctr"/>
            <a:r>
              <a:rPr lang="mn-MN" sz="1600" b="1" dirty="0">
                <a:latin typeface="Arial" panose="020B0604020202020204" pitchFamily="34" charset="0"/>
                <a:ea typeface="Calibri" panose="020F0502020204030204" pitchFamily="34" charset="0"/>
              </a:rPr>
              <a:t>2018-2019 оны </a:t>
            </a:r>
            <a:r>
              <a:rPr lang="mn-MN" sz="1600" b="1" dirty="0" smtClean="0">
                <a:latin typeface="Arial" panose="020B0604020202020204" pitchFamily="34" charset="0"/>
                <a:ea typeface="Calibri" panose="020F0502020204030204" pitchFamily="34" charset="0"/>
              </a:rPr>
              <a:t>улсын </a:t>
            </a:r>
            <a:r>
              <a:rPr lang="mn-MN" sz="1600" b="1" dirty="0">
                <a:latin typeface="Arial" panose="020B0604020202020204" pitchFamily="34" charset="0"/>
                <a:ea typeface="Calibri" panose="020F0502020204030204" pitchFamily="34" charset="0"/>
              </a:rPr>
              <a:t>тооллогоор </a:t>
            </a:r>
            <a:r>
              <a:rPr lang="mn-MN" sz="1600" b="1" dirty="0" smtClean="0">
                <a:latin typeface="Arial" panose="020B0604020202020204" pitchFamily="34" charset="0"/>
                <a:ea typeface="Calibri" panose="020F0502020204030204" pitchFamily="34" charset="0"/>
              </a:rPr>
              <a:t>Ерөнхий бүртгэлд дэс залруулах, үзмэр салгаж эсхүл нэгтгэж бүртгэхээр САНАЛ  </a:t>
            </a:r>
            <a:r>
              <a:rPr lang="mn-MN" sz="1600" b="1" dirty="0">
                <a:latin typeface="Arial" panose="020B0604020202020204" pitchFamily="34" charset="0"/>
                <a:ea typeface="Calibri" panose="020F0502020204030204" pitchFamily="34" charset="0"/>
              </a:rPr>
              <a:t>гаргасан музейд:  </a:t>
            </a:r>
            <a:endParaRPr lang="en-US" sz="1600" b="1" dirty="0"/>
          </a:p>
        </p:txBody>
      </p:sp>
      <p:sp>
        <p:nvSpPr>
          <p:cNvPr id="7" name="TextBox 6">
            <a:extLst>
              <a:ext uri="{FF2B5EF4-FFF2-40B4-BE49-F238E27FC236}">
                <a16:creationId xmlns:a16="http://schemas.microsoft.com/office/drawing/2014/main" id="{7C8CF01B-ACB8-4689-ADE2-044B2B6D9131}"/>
              </a:ext>
            </a:extLst>
          </p:cNvPr>
          <p:cNvSpPr txBox="1"/>
          <p:nvPr/>
        </p:nvSpPr>
        <p:spPr>
          <a:xfrm>
            <a:off x="304800" y="5638800"/>
            <a:ext cx="8534400" cy="1015663"/>
          </a:xfrm>
          <a:prstGeom prst="rect">
            <a:avLst/>
          </a:prstGeom>
          <a:noFill/>
        </p:spPr>
        <p:txBody>
          <a:bodyPr wrap="square">
            <a:spAutoFit/>
          </a:bodyPr>
          <a:lstStyle/>
          <a:p>
            <a:pPr algn="just" defTabSz="463550">
              <a:spcAft>
                <a:spcPts val="600"/>
              </a:spcAft>
            </a:pPr>
            <a:r>
              <a:rPr lang="mn-MN" sz="1800" dirty="0" smtClean="0">
                <a:latin typeface="Arial" panose="020B0604020202020204" pitchFamily="34" charset="0"/>
                <a:cs typeface="Arial" panose="020B0604020202020204" pitchFamily="34" charset="0"/>
              </a:rPr>
              <a:t>	</a:t>
            </a:r>
            <a:r>
              <a:rPr lang="mn-MN" sz="1400" dirty="0" smtClean="0">
                <a:solidFill>
                  <a:srgbClr val="FF0000"/>
                </a:solidFill>
                <a:latin typeface="Arial" panose="020B0604020202020204" pitchFamily="34" charset="0"/>
                <a:cs typeface="Arial" panose="020B0604020202020204" pitchFamily="34" charset="0"/>
              </a:rPr>
              <a:t>Улсын тооллогоос хойш “сан </a:t>
            </a:r>
            <a:r>
              <a:rPr lang="mn-MN" sz="1400" dirty="0">
                <a:solidFill>
                  <a:srgbClr val="FF0000"/>
                </a:solidFill>
                <a:latin typeface="Arial" panose="020B0604020202020204" pitchFamily="34" charset="0"/>
                <a:cs typeface="Arial" panose="020B0604020202020204" pitchFamily="34" charset="0"/>
              </a:rPr>
              <a:t>хөмрөгөөс илэрч олдсоныг Ерөнхий бүртгэлд </a:t>
            </a:r>
            <a:r>
              <a:rPr lang="mn-MN" sz="1400" dirty="0" smtClean="0">
                <a:solidFill>
                  <a:srgbClr val="FF0000"/>
                </a:solidFill>
                <a:latin typeface="Arial" panose="020B0604020202020204" pitchFamily="34" charset="0"/>
                <a:cs typeface="Arial" panose="020B0604020202020204" pitchFamily="34" charset="0"/>
              </a:rPr>
              <a:t>бүртгэх”, “2012 </a:t>
            </a:r>
            <a:r>
              <a:rPr lang="mn-MN" sz="1400" dirty="0">
                <a:solidFill>
                  <a:srgbClr val="FF0000"/>
                </a:solidFill>
                <a:latin typeface="Arial" panose="020B0604020202020204" pitchFamily="34" charset="0"/>
                <a:cs typeface="Arial" panose="020B0604020202020204" pitchFamily="34" charset="0"/>
              </a:rPr>
              <a:t>оноос хойшхи Ерөнхий бүртгэлд бүртгээгүйг </a:t>
            </a:r>
            <a:r>
              <a:rPr lang="mn-MN" sz="1400" dirty="0" smtClean="0">
                <a:solidFill>
                  <a:srgbClr val="FF0000"/>
                </a:solidFill>
                <a:latin typeface="Arial" panose="020B0604020202020204" pitchFamily="34" charset="0"/>
                <a:cs typeface="Arial" panose="020B0604020202020204" pitchFamily="34" charset="0"/>
              </a:rPr>
              <a:t>бүртгэх”, “2019-2020 онд музейн сан хөмрөгт шинээр авсан үзмэрийг бүртгэх” зэрэгт Ерөнхий </a:t>
            </a:r>
            <a:r>
              <a:rPr lang="mn-MN" sz="1400" dirty="0">
                <a:solidFill>
                  <a:srgbClr val="FF0000"/>
                </a:solidFill>
                <a:latin typeface="Arial" panose="020B0604020202020204" pitchFamily="34" charset="0"/>
                <a:cs typeface="Arial" panose="020B0604020202020204" pitchFamily="34" charset="0"/>
              </a:rPr>
              <a:t>бүртгэлийн </a:t>
            </a:r>
            <a:r>
              <a:rPr lang="en-US" sz="1400" dirty="0">
                <a:solidFill>
                  <a:srgbClr val="FF0000"/>
                </a:solidFill>
                <a:latin typeface="Arial" panose="020B0604020202020204" pitchFamily="34" charset="0"/>
                <a:ea typeface="Calibri" panose="020F0502020204030204" pitchFamily="34" charset="0"/>
              </a:rPr>
              <a:t>Register </a:t>
            </a:r>
            <a:r>
              <a:rPr lang="mn-MN" sz="1400" dirty="0" smtClean="0">
                <a:solidFill>
                  <a:srgbClr val="FF0000"/>
                </a:solidFill>
                <a:latin typeface="Arial" panose="020B0604020202020204" pitchFamily="34" charset="0"/>
                <a:ea typeface="Calibri" panose="020F0502020204030204" pitchFamily="34" charset="0"/>
              </a:rPr>
              <a:t>программын цоож түгжээ ямар ч хамааралгүй, программ нээлттэй ажиллаж байгаа.  </a:t>
            </a:r>
            <a:endParaRPr lang="en-US" sz="1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9813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02EF6-C433-45D9-86B8-0DD8ACE13D60}"/>
              </a:ext>
            </a:extLst>
          </p:cNvPr>
          <p:cNvSpPr/>
          <p:nvPr/>
        </p:nvSpPr>
        <p:spPr>
          <a:xfrm>
            <a:off x="1371600" y="83403"/>
            <a:ext cx="7599402" cy="584775"/>
          </a:xfrm>
          <a:prstGeom prst="rect">
            <a:avLst/>
          </a:prstGeom>
        </p:spPr>
        <p:txBody>
          <a:bodyPr wrap="square">
            <a:spAutoFit/>
          </a:bodyPr>
          <a:lstStyle/>
          <a:p>
            <a:pPr algn="ctr"/>
            <a:r>
              <a:rPr lang="mn-MN" sz="1600" b="1" dirty="0">
                <a:latin typeface="Arial" panose="020B0604020202020204" pitchFamily="34" charset="0"/>
                <a:ea typeface="Calibri" panose="020F0502020204030204" pitchFamily="34" charset="0"/>
              </a:rPr>
              <a:t>Эрх бүхий байгууллагын шийдвэрээр актлагдсан, үндсэн хөрөнгийн ангилал сольсон үзмэрийн мэдээллийг </a:t>
            </a:r>
            <a:r>
              <a:rPr lang="mn-MN" sz="1600" b="1" dirty="0" smtClean="0">
                <a:latin typeface="Arial" panose="020B0604020202020204" pitchFamily="34" charset="0"/>
                <a:ea typeface="Calibri" panose="020F0502020204030204" pitchFamily="34" charset="0"/>
              </a:rPr>
              <a:t>Ерөнхий </a:t>
            </a:r>
            <a:r>
              <a:rPr lang="mn-MN" sz="1600" b="1" dirty="0">
                <a:latin typeface="Arial" panose="020B0604020202020204" pitchFamily="34" charset="0"/>
                <a:ea typeface="Calibri" panose="020F0502020204030204" pitchFamily="34" charset="0"/>
              </a:rPr>
              <a:t>бүртгэлд тусгах </a:t>
            </a:r>
            <a:endParaRPr lang="en-US" sz="1600" b="1" dirty="0"/>
          </a:p>
        </p:txBody>
      </p:sp>
      <p:grpSp>
        <p:nvGrpSpPr>
          <p:cNvPr id="7" name="Group 6"/>
          <p:cNvGrpSpPr/>
          <p:nvPr/>
        </p:nvGrpSpPr>
        <p:grpSpPr>
          <a:xfrm>
            <a:off x="304800" y="758790"/>
            <a:ext cx="8666202" cy="2594010"/>
            <a:chOff x="3352799" y="1448227"/>
            <a:chExt cx="2797520" cy="1227597"/>
          </a:xfrm>
        </p:grpSpPr>
        <p:sp>
          <p:nvSpPr>
            <p:cNvPr id="8" name="Freeform 7"/>
            <p:cNvSpPr/>
            <p:nvPr/>
          </p:nvSpPr>
          <p:spPr>
            <a:xfrm>
              <a:off x="3352799" y="1448227"/>
              <a:ext cx="2790629" cy="834335"/>
            </a:xfrm>
            <a:custGeom>
              <a:avLst/>
              <a:gdLst>
                <a:gd name="connsiteX0" fmla="*/ 0 w 2743200"/>
                <a:gd name="connsiteY0" fmla="*/ 140516 h 843079"/>
                <a:gd name="connsiteX1" fmla="*/ 140516 w 2743200"/>
                <a:gd name="connsiteY1" fmla="*/ 0 h 843079"/>
                <a:gd name="connsiteX2" fmla="*/ 2602684 w 2743200"/>
                <a:gd name="connsiteY2" fmla="*/ 0 h 843079"/>
                <a:gd name="connsiteX3" fmla="*/ 2743200 w 2743200"/>
                <a:gd name="connsiteY3" fmla="*/ 140516 h 843079"/>
                <a:gd name="connsiteX4" fmla="*/ 2743200 w 2743200"/>
                <a:gd name="connsiteY4" fmla="*/ 702563 h 843079"/>
                <a:gd name="connsiteX5" fmla="*/ 2602684 w 2743200"/>
                <a:gd name="connsiteY5" fmla="*/ 843079 h 843079"/>
                <a:gd name="connsiteX6" fmla="*/ 140516 w 2743200"/>
                <a:gd name="connsiteY6" fmla="*/ 843079 h 843079"/>
                <a:gd name="connsiteX7" fmla="*/ 0 w 2743200"/>
                <a:gd name="connsiteY7" fmla="*/ 702563 h 843079"/>
                <a:gd name="connsiteX8" fmla="*/ 0 w 2743200"/>
                <a:gd name="connsiteY8" fmla="*/ 140516 h 84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3200" h="843079">
                  <a:moveTo>
                    <a:pt x="0" y="140516"/>
                  </a:moveTo>
                  <a:cubicBezTo>
                    <a:pt x="0" y="62911"/>
                    <a:pt x="62911" y="0"/>
                    <a:pt x="140516" y="0"/>
                  </a:cubicBezTo>
                  <a:lnTo>
                    <a:pt x="2602684" y="0"/>
                  </a:lnTo>
                  <a:cubicBezTo>
                    <a:pt x="2680289" y="0"/>
                    <a:pt x="2743200" y="62911"/>
                    <a:pt x="2743200" y="140516"/>
                  </a:cubicBezTo>
                  <a:lnTo>
                    <a:pt x="2743200" y="702563"/>
                  </a:lnTo>
                  <a:cubicBezTo>
                    <a:pt x="2743200" y="780168"/>
                    <a:pt x="2680289" y="843079"/>
                    <a:pt x="2602684" y="843079"/>
                  </a:cubicBezTo>
                  <a:lnTo>
                    <a:pt x="140516" y="843079"/>
                  </a:lnTo>
                  <a:cubicBezTo>
                    <a:pt x="62911" y="843079"/>
                    <a:pt x="0" y="780168"/>
                    <a:pt x="0" y="702563"/>
                  </a:cubicBezTo>
                  <a:lnTo>
                    <a:pt x="0" y="14051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636" tIns="56396" rIns="71636" bIns="56396" numCol="1" spcCol="1270" anchor="ctr" anchorCtr="0">
              <a:noAutofit/>
            </a:bodyPr>
            <a:lstStyle/>
            <a:p>
              <a:pPr marL="285750" lvl="0" indent="-285750" algn="just" defTabSz="355600" rtl="0">
                <a:lnSpc>
                  <a:spcPct val="90000"/>
                </a:lnSpc>
                <a:spcBef>
                  <a:spcPct val="0"/>
                </a:spcBef>
                <a:spcAft>
                  <a:spcPct val="35000"/>
                </a:spcAft>
                <a:buFont typeface="Wingdings" panose="05000000000000000000" pitchFamily="2" charset="2"/>
                <a:buChar char="Ø"/>
              </a:pPr>
              <a:r>
                <a:rPr lang="mn-MN" sz="1400" kern="1200" dirty="0" smtClean="0">
                  <a:solidFill>
                    <a:schemeClr val="tx1"/>
                  </a:solidFill>
                  <a:latin typeface="Arial" panose="020B0604020202020204" pitchFamily="34" charset="0"/>
                  <a:cs typeface="Arial" panose="020B0604020202020204" pitchFamily="34" charset="0"/>
                </a:rPr>
                <a:t>2018-2019 оны улсын тооллогын үеэр өмнөх 2012-2014 оны улсын тооллогын мөрөөр авч хэрэгжүүлсэн эрх бүхий байгууллагын шийдвэрээр хасаж, актлагдсан үзмэрийн тухай мэдээллээ Ерөнхий бүртгэлдээ тусгаагүйгээс музейн сан хөмрөгт бүртгэлтэй үзмэрийн тоон дүнд нөлөөлж байсан.  </a:t>
              </a:r>
            </a:p>
            <a:p>
              <a:pPr marL="285750" indent="-285750" algn="just" defTabSz="355600">
                <a:lnSpc>
                  <a:spcPct val="90000"/>
                </a:lnSpc>
                <a:spcBef>
                  <a:spcPct val="0"/>
                </a:spcBef>
                <a:spcAft>
                  <a:spcPct val="35000"/>
                </a:spcAft>
                <a:buFont typeface="Wingdings" panose="05000000000000000000" pitchFamily="2" charset="2"/>
                <a:buChar char="Ø"/>
              </a:pPr>
              <a:r>
                <a:rPr lang="mn-MN" sz="1400" dirty="0" smtClean="0">
                  <a:solidFill>
                    <a:schemeClr val="tx1"/>
                  </a:solidFill>
                  <a:latin typeface="Arial" panose="020B0604020202020204" pitchFamily="34" charset="0"/>
                  <a:cs typeface="Arial" panose="020B0604020202020204" pitchFamily="34" charset="0"/>
                </a:rPr>
                <a:t>Өмнөх </a:t>
              </a:r>
              <a:r>
                <a:rPr lang="mn-MN" sz="1400" dirty="0">
                  <a:solidFill>
                    <a:schemeClr val="tx1"/>
                  </a:solidFill>
                  <a:latin typeface="Arial" panose="020B0604020202020204" pitchFamily="34" charset="0"/>
                  <a:cs typeface="Arial" panose="020B0604020202020204" pitchFamily="34" charset="0"/>
                </a:rPr>
                <a:t>2012-2013 оны улсын тооллогын мөрөөр авч хэрэгжүүлсэн хасаж, актлагдсан үзмэрийн тухай </a:t>
              </a:r>
              <a:r>
                <a:rPr lang="mn-MN" sz="1400" dirty="0" smtClean="0">
                  <a:solidFill>
                    <a:schemeClr val="tx1"/>
                  </a:solidFill>
                  <a:latin typeface="Arial" panose="020B0604020202020204" pitchFamily="34" charset="0"/>
                  <a:cs typeface="Arial" panose="020B0604020202020204" pitchFamily="34" charset="0"/>
                </a:rPr>
                <a:t>мэдээгээ музейнүүд </a:t>
              </a:r>
              <a:r>
                <a:rPr lang="mn-MN" sz="1400" dirty="0">
                  <a:solidFill>
                    <a:schemeClr val="tx1"/>
                  </a:solidFill>
                  <a:latin typeface="Arial" panose="020B0604020202020204" pitchFamily="34" charset="0"/>
                  <a:cs typeface="Arial" panose="020B0604020202020204" pitchFamily="34" charset="0"/>
                </a:rPr>
                <a:t>өнөөг хүртэл </a:t>
              </a:r>
              <a:r>
                <a:rPr lang="en-US" sz="1400" dirty="0">
                  <a:solidFill>
                    <a:schemeClr val="tx1"/>
                  </a:solidFill>
                  <a:latin typeface="Arial" panose="020B0604020202020204" pitchFamily="34" charset="0"/>
                  <a:cs typeface="Arial" panose="020B0604020202020204" pitchFamily="34" charset="0"/>
                </a:rPr>
                <a:t>(</a:t>
              </a:r>
              <a:r>
                <a:rPr lang="mn-MN" sz="1400" dirty="0">
                  <a:solidFill>
                    <a:schemeClr val="tx1"/>
                  </a:solidFill>
                  <a:latin typeface="Arial" panose="020B0604020202020204" pitchFamily="34" charset="0"/>
                  <a:cs typeface="Arial" panose="020B0604020202020204" pitchFamily="34" charset="0"/>
                </a:rPr>
                <a:t>2021 оныг хүртэл</a:t>
              </a:r>
              <a:r>
                <a:rPr lang="en-US" sz="1400" dirty="0">
                  <a:solidFill>
                    <a:schemeClr val="tx1"/>
                  </a:solidFill>
                  <a:latin typeface="Arial" panose="020B0604020202020204" pitchFamily="34" charset="0"/>
                  <a:cs typeface="Arial" panose="020B0604020202020204" pitchFamily="34" charset="0"/>
                </a:rPr>
                <a:t>)</a:t>
              </a:r>
              <a:r>
                <a:rPr lang="mn-MN" sz="1400" dirty="0">
                  <a:solidFill>
                    <a:schemeClr val="tx1"/>
                  </a:solidFill>
                  <a:latin typeface="Arial" panose="020B0604020202020204" pitchFamily="34" charset="0"/>
                  <a:cs typeface="Arial" panose="020B0604020202020204" pitchFamily="34" charset="0"/>
                </a:rPr>
                <a:t> </a:t>
              </a:r>
              <a:r>
                <a:rPr lang="mn-MN" sz="1400" dirty="0" smtClean="0">
                  <a:solidFill>
                    <a:schemeClr val="tx1"/>
                  </a:solidFill>
                  <a:latin typeface="Arial" panose="020B0604020202020204" pitchFamily="34" charset="0"/>
                  <a:cs typeface="Arial" panose="020B0604020202020204" pitchFamily="34" charset="0"/>
                </a:rPr>
                <a:t>“Музейн </a:t>
              </a:r>
              <a:r>
                <a:rPr lang="mn-MN" sz="1400" dirty="0">
                  <a:solidFill>
                    <a:schemeClr val="tx1"/>
                  </a:solidFill>
                  <a:latin typeface="Arial" panose="020B0604020202020204" pitchFamily="34" charset="0"/>
                  <a:cs typeface="Arial" panose="020B0604020202020204" pitchFamily="34" charset="0"/>
                </a:rPr>
                <a:t>сан хөмрөгийг бүртгэн баримтжуулах заавар</a:t>
              </a:r>
              <a:r>
                <a:rPr lang="mn-MN" sz="1400" dirty="0" smtClean="0">
                  <a:solidFill>
                    <a:schemeClr val="tx1"/>
                  </a:solidFill>
                  <a:latin typeface="Arial" panose="020B0604020202020204" pitchFamily="34" charset="0"/>
                  <a:cs typeface="Arial" panose="020B0604020202020204" pitchFamily="34" charset="0"/>
                </a:rPr>
                <a:t>”-ын дагуу Ерөнхий </a:t>
              </a:r>
              <a:r>
                <a:rPr lang="mn-MN" sz="1400" dirty="0">
                  <a:solidFill>
                    <a:schemeClr val="tx1"/>
                  </a:solidFill>
                  <a:latin typeface="Arial" panose="020B0604020202020204" pitchFamily="34" charset="0"/>
                  <a:cs typeface="Arial" panose="020B0604020202020204" pitchFamily="34" charset="0"/>
                </a:rPr>
                <a:t>бүртгэлдээ тусгаагүй байсаар </a:t>
              </a:r>
              <a:r>
                <a:rPr lang="mn-MN" sz="1400" dirty="0" smtClean="0">
                  <a:solidFill>
                    <a:schemeClr val="tx1"/>
                  </a:solidFill>
                  <a:latin typeface="Arial" panose="020B0604020202020204" pitchFamily="34" charset="0"/>
                  <a:cs typeface="Arial" panose="020B0604020202020204" pitchFamily="34" charset="0"/>
                </a:rPr>
                <a:t>байна</a:t>
              </a:r>
              <a:r>
                <a:rPr lang="mn-MN" sz="1400" dirty="0">
                  <a:solidFill>
                    <a:schemeClr val="tx1"/>
                  </a:solidFill>
                  <a:latin typeface="Arial" panose="020B0604020202020204" pitchFamily="34" charset="0"/>
                  <a:cs typeface="Arial" panose="020B0604020202020204" pitchFamily="34" charset="0"/>
                </a:rPr>
                <a:t>. </a:t>
              </a:r>
              <a:endParaRPr lang="en-US" sz="1400" kern="1200" dirty="0">
                <a:solidFill>
                  <a:schemeClr val="tx1"/>
                </a:solidFill>
                <a:latin typeface="Arial" panose="020B0604020202020204" pitchFamily="34" charset="0"/>
                <a:cs typeface="Arial" panose="020B0604020202020204" pitchFamily="34" charset="0"/>
              </a:endParaRPr>
            </a:p>
          </p:txBody>
        </p:sp>
        <p:sp>
          <p:nvSpPr>
            <p:cNvPr id="9" name="Freeform 8"/>
            <p:cNvSpPr/>
            <p:nvPr/>
          </p:nvSpPr>
          <p:spPr>
            <a:xfrm>
              <a:off x="3352799" y="2318623"/>
              <a:ext cx="2797520" cy="357201"/>
            </a:xfrm>
            <a:custGeom>
              <a:avLst/>
              <a:gdLst>
                <a:gd name="connsiteX0" fmla="*/ 0 w 2743200"/>
                <a:gd name="connsiteY0" fmla="*/ 140516 h 843079"/>
                <a:gd name="connsiteX1" fmla="*/ 140516 w 2743200"/>
                <a:gd name="connsiteY1" fmla="*/ 0 h 843079"/>
                <a:gd name="connsiteX2" fmla="*/ 2602684 w 2743200"/>
                <a:gd name="connsiteY2" fmla="*/ 0 h 843079"/>
                <a:gd name="connsiteX3" fmla="*/ 2743200 w 2743200"/>
                <a:gd name="connsiteY3" fmla="*/ 140516 h 843079"/>
                <a:gd name="connsiteX4" fmla="*/ 2743200 w 2743200"/>
                <a:gd name="connsiteY4" fmla="*/ 702563 h 843079"/>
                <a:gd name="connsiteX5" fmla="*/ 2602684 w 2743200"/>
                <a:gd name="connsiteY5" fmla="*/ 843079 h 843079"/>
                <a:gd name="connsiteX6" fmla="*/ 140516 w 2743200"/>
                <a:gd name="connsiteY6" fmla="*/ 843079 h 843079"/>
                <a:gd name="connsiteX7" fmla="*/ 0 w 2743200"/>
                <a:gd name="connsiteY7" fmla="*/ 702563 h 843079"/>
                <a:gd name="connsiteX8" fmla="*/ 0 w 2743200"/>
                <a:gd name="connsiteY8" fmla="*/ 140516 h 84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3200" h="843079">
                  <a:moveTo>
                    <a:pt x="0" y="140516"/>
                  </a:moveTo>
                  <a:cubicBezTo>
                    <a:pt x="0" y="62911"/>
                    <a:pt x="62911" y="0"/>
                    <a:pt x="140516" y="0"/>
                  </a:cubicBezTo>
                  <a:lnTo>
                    <a:pt x="2602684" y="0"/>
                  </a:lnTo>
                  <a:cubicBezTo>
                    <a:pt x="2680289" y="0"/>
                    <a:pt x="2743200" y="62911"/>
                    <a:pt x="2743200" y="140516"/>
                  </a:cubicBezTo>
                  <a:lnTo>
                    <a:pt x="2743200" y="702563"/>
                  </a:lnTo>
                  <a:cubicBezTo>
                    <a:pt x="2743200" y="780168"/>
                    <a:pt x="2680289" y="843079"/>
                    <a:pt x="2602684" y="843079"/>
                  </a:cubicBezTo>
                  <a:lnTo>
                    <a:pt x="140516" y="843079"/>
                  </a:lnTo>
                  <a:cubicBezTo>
                    <a:pt x="62911" y="843079"/>
                    <a:pt x="0" y="780168"/>
                    <a:pt x="0" y="702563"/>
                  </a:cubicBezTo>
                  <a:lnTo>
                    <a:pt x="0" y="14051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636" tIns="56396" rIns="71636" bIns="56396" numCol="1" spcCol="1270" anchor="ctr" anchorCtr="0">
              <a:noAutofit/>
            </a:bodyPr>
            <a:lstStyle/>
            <a:p>
              <a:pPr marL="171450" lvl="0" indent="-171450" algn="just" defTabSz="355600" rtl="0">
                <a:lnSpc>
                  <a:spcPct val="90000"/>
                </a:lnSpc>
                <a:spcBef>
                  <a:spcPct val="0"/>
                </a:spcBef>
                <a:spcAft>
                  <a:spcPct val="35000"/>
                </a:spcAft>
                <a:buFont typeface="Wingdings" panose="05000000000000000000" pitchFamily="2" charset="2"/>
                <a:buChar char="Ø"/>
              </a:pPr>
              <a:r>
                <a:rPr lang="mn-MN" sz="1400" kern="1200" dirty="0" smtClean="0">
                  <a:solidFill>
                    <a:schemeClr val="tx1"/>
                  </a:solidFill>
                  <a:latin typeface="Arial" panose="020B0604020202020204" pitchFamily="34" charset="0"/>
                  <a:cs typeface="Arial" panose="020B0604020202020204" pitchFamily="34" charset="0"/>
                </a:rPr>
                <a:t> Эрх бүхий байгууллагаас хасаж акталсан шийдвэрийг Ерөнхий бүртгэлд хэрхэн тусгах талаар “Музейн сан хөмрөгийг бүртгэн баримтжуулах заавар”-ын Сан хөмрөгөөс эд өлгийн зүйлийг хасах тухай 2.6 дугаар зүйлд тодорхой заасан байдаг.  </a:t>
              </a:r>
            </a:p>
          </p:txBody>
        </p:sp>
      </p:grpSp>
      <p:sp>
        <p:nvSpPr>
          <p:cNvPr id="12" name="Freeform 11"/>
          <p:cNvSpPr/>
          <p:nvPr/>
        </p:nvSpPr>
        <p:spPr>
          <a:xfrm>
            <a:off x="304799" y="3429000"/>
            <a:ext cx="8644855" cy="2667000"/>
          </a:xfrm>
          <a:custGeom>
            <a:avLst/>
            <a:gdLst>
              <a:gd name="connsiteX0" fmla="*/ 0 w 2743200"/>
              <a:gd name="connsiteY0" fmla="*/ 140516 h 843079"/>
              <a:gd name="connsiteX1" fmla="*/ 140516 w 2743200"/>
              <a:gd name="connsiteY1" fmla="*/ 0 h 843079"/>
              <a:gd name="connsiteX2" fmla="*/ 2602684 w 2743200"/>
              <a:gd name="connsiteY2" fmla="*/ 0 h 843079"/>
              <a:gd name="connsiteX3" fmla="*/ 2743200 w 2743200"/>
              <a:gd name="connsiteY3" fmla="*/ 140516 h 843079"/>
              <a:gd name="connsiteX4" fmla="*/ 2743200 w 2743200"/>
              <a:gd name="connsiteY4" fmla="*/ 702563 h 843079"/>
              <a:gd name="connsiteX5" fmla="*/ 2602684 w 2743200"/>
              <a:gd name="connsiteY5" fmla="*/ 843079 h 843079"/>
              <a:gd name="connsiteX6" fmla="*/ 140516 w 2743200"/>
              <a:gd name="connsiteY6" fmla="*/ 843079 h 843079"/>
              <a:gd name="connsiteX7" fmla="*/ 0 w 2743200"/>
              <a:gd name="connsiteY7" fmla="*/ 702563 h 843079"/>
              <a:gd name="connsiteX8" fmla="*/ 0 w 2743200"/>
              <a:gd name="connsiteY8" fmla="*/ 140516 h 84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3200" h="843079">
                <a:moveTo>
                  <a:pt x="0" y="140516"/>
                </a:moveTo>
                <a:cubicBezTo>
                  <a:pt x="0" y="62911"/>
                  <a:pt x="62911" y="0"/>
                  <a:pt x="140516" y="0"/>
                </a:cubicBezTo>
                <a:lnTo>
                  <a:pt x="2602684" y="0"/>
                </a:lnTo>
                <a:cubicBezTo>
                  <a:pt x="2680289" y="0"/>
                  <a:pt x="2743200" y="62911"/>
                  <a:pt x="2743200" y="140516"/>
                </a:cubicBezTo>
                <a:lnTo>
                  <a:pt x="2743200" y="702563"/>
                </a:lnTo>
                <a:cubicBezTo>
                  <a:pt x="2743200" y="780168"/>
                  <a:pt x="2680289" y="843079"/>
                  <a:pt x="2602684" y="843079"/>
                </a:cubicBezTo>
                <a:lnTo>
                  <a:pt x="140516" y="843079"/>
                </a:lnTo>
                <a:cubicBezTo>
                  <a:pt x="62911" y="843079"/>
                  <a:pt x="0" y="780168"/>
                  <a:pt x="0" y="702563"/>
                </a:cubicBezTo>
                <a:lnTo>
                  <a:pt x="0" y="140516"/>
                </a:lnTo>
                <a:close/>
              </a:path>
            </a:pathLst>
          </a:custGeom>
          <a:solidFill>
            <a:schemeClr val="bg1">
              <a:lumMod val="8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636" tIns="56396" rIns="71636" bIns="56396" numCol="1" spcCol="1270" anchor="ctr" anchorCtr="0">
            <a:noAutofit/>
          </a:bodyPr>
          <a:lstStyle/>
          <a:p>
            <a:pPr algn="just" defTabSz="355600">
              <a:lnSpc>
                <a:spcPct val="90000"/>
              </a:lnSpc>
              <a:spcBef>
                <a:spcPct val="0"/>
              </a:spcBef>
              <a:spcAft>
                <a:spcPct val="35000"/>
              </a:spcAft>
            </a:pPr>
            <a:r>
              <a:rPr lang="mn-MN" sz="1400" b="1" dirty="0" smtClean="0">
                <a:solidFill>
                  <a:schemeClr val="tx1"/>
                </a:solidFill>
                <a:latin typeface="Arial" panose="020B0604020202020204" pitchFamily="34" charset="0"/>
                <a:cs typeface="Arial" panose="020B0604020202020204" pitchFamily="34" charset="0"/>
              </a:rPr>
              <a:t>	</a:t>
            </a:r>
            <a:r>
              <a:rPr lang="mn-MN" sz="1600" b="1" dirty="0" smtClean="0">
                <a:solidFill>
                  <a:schemeClr val="tx1"/>
                </a:solidFill>
                <a:latin typeface="Arial" panose="020B0604020202020204" pitchFamily="34" charset="0"/>
                <a:cs typeface="Arial" panose="020B0604020202020204" pitchFamily="34" charset="0"/>
              </a:rPr>
              <a:t>“</a:t>
            </a:r>
            <a:r>
              <a:rPr lang="mn-MN" sz="1400" b="1" dirty="0" smtClean="0">
                <a:solidFill>
                  <a:schemeClr val="tx1"/>
                </a:solidFill>
                <a:latin typeface="Arial" panose="020B0604020202020204" pitchFamily="34" charset="0"/>
                <a:cs typeface="Arial" panose="020B0604020202020204" pitchFamily="34" charset="0"/>
              </a:rPr>
              <a:t>Музейн </a:t>
            </a:r>
            <a:r>
              <a:rPr lang="mn-MN" sz="1400" b="1" dirty="0">
                <a:solidFill>
                  <a:schemeClr val="tx1"/>
                </a:solidFill>
                <a:latin typeface="Arial" panose="020B0604020202020204" pitchFamily="34" charset="0"/>
                <a:cs typeface="Arial" panose="020B0604020202020204" pitchFamily="34" charset="0"/>
              </a:rPr>
              <a:t>сан хөмрөгийг бүртгэн баримтжуулах заавар”-ын </a:t>
            </a:r>
            <a:r>
              <a:rPr lang="mn-MN" sz="1400" b="1" dirty="0" smtClean="0">
                <a:solidFill>
                  <a:schemeClr val="tx1"/>
                </a:solidFill>
                <a:latin typeface="Arial" panose="020B0604020202020204" pitchFamily="34" charset="0"/>
                <a:cs typeface="Arial" panose="020B0604020202020204" pitchFamily="34" charset="0"/>
              </a:rPr>
              <a:t>2.6.4 дүгээр зүйлд </a:t>
            </a:r>
            <a:r>
              <a:rPr lang="mn-MN" sz="1400" dirty="0" smtClean="0">
                <a:solidFill>
                  <a:schemeClr val="tx1"/>
                </a:solidFill>
                <a:latin typeface="Arial" panose="020B0604020202020204" pitchFamily="34" charset="0"/>
                <a:cs typeface="Arial" panose="020B0604020202020204" pitchFamily="34" charset="0"/>
              </a:rPr>
              <a:t>дараах 4-н шатны ажиллагааг хэрэгжүүлэхийг заасан байна. Үүнд:</a:t>
            </a:r>
          </a:p>
          <a:p>
            <a:pPr algn="just" defTabSz="463550">
              <a:lnSpc>
                <a:spcPct val="90000"/>
              </a:lnSpc>
              <a:spcBef>
                <a:spcPct val="0"/>
              </a:spcBef>
              <a:spcAft>
                <a:spcPct val="35000"/>
              </a:spcAft>
            </a:pPr>
            <a:r>
              <a:rPr lang="mn-MN" sz="1400" dirty="0">
                <a:solidFill>
                  <a:schemeClr val="tx1"/>
                </a:solidFill>
                <a:latin typeface="Arial" panose="020B0604020202020204" pitchFamily="34" charset="0"/>
                <a:cs typeface="Arial" panose="020B0604020202020204" pitchFamily="34" charset="0"/>
              </a:rPr>
              <a:t> </a:t>
            </a:r>
            <a:r>
              <a:rPr lang="mn-MN" sz="1400" dirty="0" smtClean="0">
                <a:solidFill>
                  <a:schemeClr val="tx1"/>
                </a:solidFill>
                <a:latin typeface="Arial" panose="020B0604020202020204" pitchFamily="34" charset="0"/>
                <a:cs typeface="Arial" panose="020B0604020202020204" pitchFamily="34" charset="0"/>
              </a:rPr>
              <a:t>	1. Хассан тухай баримт бичгүүдийг “Музейн сан хөмрөгөөс хассан эд зүйлийн хавтас”-т 	хадгална. /уг зааврын 6.3.10 дугаар зүйл/</a:t>
            </a:r>
          </a:p>
          <a:p>
            <a:pPr algn="just" defTabSz="463550">
              <a:lnSpc>
                <a:spcPct val="90000"/>
              </a:lnSpc>
              <a:spcBef>
                <a:spcPct val="0"/>
              </a:spcBef>
              <a:spcAft>
                <a:spcPct val="35000"/>
              </a:spcAft>
            </a:pPr>
            <a:r>
              <a:rPr lang="mn-MN" sz="1400" dirty="0" smtClean="0">
                <a:solidFill>
                  <a:schemeClr val="tx1"/>
                </a:solidFill>
                <a:latin typeface="Arial" panose="020B0604020202020204" pitchFamily="34" charset="0"/>
                <a:cs typeface="Arial" panose="020B0604020202020204" pitchFamily="34" charset="0"/>
              </a:rPr>
              <a:t>	</a:t>
            </a:r>
            <a:r>
              <a:rPr lang="mn-MN" sz="1400" b="1" dirty="0" smtClean="0">
                <a:solidFill>
                  <a:schemeClr val="tx1"/>
                </a:solidFill>
                <a:latin typeface="Arial" panose="020B0604020202020204" pitchFamily="34" charset="0"/>
                <a:cs typeface="Arial" panose="020B0604020202020204" pitchFamily="34" charset="0"/>
              </a:rPr>
              <a:t>2. Ерөнхий бүртгэлийн “Тайлбар” хүснэгтэд: </a:t>
            </a:r>
          </a:p>
          <a:p>
            <a:pPr algn="just" defTabSz="463550">
              <a:lnSpc>
                <a:spcPct val="90000"/>
              </a:lnSpc>
              <a:spcBef>
                <a:spcPct val="0"/>
              </a:spcBef>
              <a:spcAft>
                <a:spcPct val="35000"/>
              </a:spcAft>
            </a:pPr>
            <a:r>
              <a:rPr lang="mn-MN" sz="1400" b="1" dirty="0" smtClean="0">
                <a:solidFill>
                  <a:schemeClr val="tx1"/>
                </a:solidFill>
                <a:latin typeface="Arial" panose="020B0604020202020204" pitchFamily="34" charset="0"/>
                <a:cs typeface="Arial" panose="020B0604020202020204" pitchFamily="34" charset="0"/>
              </a:rPr>
              <a:t>					а. албан ёсны шийдвэрийг эшлэн огноог бичиж, </a:t>
            </a:r>
          </a:p>
          <a:p>
            <a:pPr algn="just" defTabSz="463550">
              <a:lnSpc>
                <a:spcPct val="90000"/>
              </a:lnSpc>
              <a:spcBef>
                <a:spcPct val="0"/>
              </a:spcBef>
              <a:spcAft>
                <a:spcPct val="35000"/>
              </a:spcAft>
            </a:pPr>
            <a:r>
              <a:rPr lang="mn-MN" sz="1400" b="1" dirty="0" smtClean="0">
                <a:solidFill>
                  <a:schemeClr val="tx1"/>
                </a:solidFill>
                <a:latin typeface="Arial" panose="020B0604020202020204" pitchFamily="34" charset="0"/>
                <a:cs typeface="Arial" panose="020B0604020202020204" pitchFamily="34" charset="0"/>
              </a:rPr>
              <a:t>					б. музейн захирал, сан хөмрөгч нар гарын үсэг зурж, </a:t>
            </a:r>
          </a:p>
          <a:p>
            <a:pPr algn="just" defTabSz="463550">
              <a:lnSpc>
                <a:spcPct val="90000"/>
              </a:lnSpc>
              <a:spcBef>
                <a:spcPct val="0"/>
              </a:spcBef>
              <a:spcAft>
                <a:spcPct val="35000"/>
              </a:spcAft>
            </a:pPr>
            <a:r>
              <a:rPr lang="mn-MN" sz="1400" b="1" dirty="0" smtClean="0">
                <a:solidFill>
                  <a:schemeClr val="tx1"/>
                </a:solidFill>
                <a:latin typeface="Arial" panose="020B0604020202020204" pitchFamily="34" charset="0"/>
                <a:cs typeface="Arial" panose="020B0604020202020204" pitchFamily="34" charset="0"/>
              </a:rPr>
              <a:t>					в. тамга дарна.  </a:t>
            </a:r>
          </a:p>
          <a:p>
            <a:pPr algn="just" defTabSz="463550">
              <a:lnSpc>
                <a:spcPct val="90000"/>
              </a:lnSpc>
              <a:spcBef>
                <a:spcPct val="0"/>
              </a:spcBef>
              <a:spcAft>
                <a:spcPct val="35000"/>
              </a:spcAft>
            </a:pPr>
            <a:r>
              <a:rPr lang="mn-MN" sz="1400" dirty="0" smtClean="0">
                <a:solidFill>
                  <a:schemeClr val="tx1"/>
                </a:solidFill>
                <a:latin typeface="Arial" panose="020B0604020202020204" pitchFamily="34" charset="0"/>
                <a:cs typeface="Arial" panose="020B0604020202020204" pitchFamily="34" charset="0"/>
              </a:rPr>
              <a:t>	3. Бүртгэлийн картад бичнэ</a:t>
            </a:r>
          </a:p>
          <a:p>
            <a:pPr algn="just" defTabSz="463550">
              <a:lnSpc>
                <a:spcPct val="90000"/>
              </a:lnSpc>
              <a:spcBef>
                <a:spcPct val="0"/>
              </a:spcBef>
              <a:spcAft>
                <a:spcPct val="35000"/>
              </a:spcAft>
            </a:pPr>
            <a:r>
              <a:rPr lang="mn-MN" sz="1400" dirty="0" smtClean="0">
                <a:solidFill>
                  <a:schemeClr val="tx1"/>
                </a:solidFill>
                <a:latin typeface="Arial" panose="020B0604020202020204" pitchFamily="34" charset="0"/>
                <a:cs typeface="Arial" panose="020B0604020202020204" pitchFamily="34" charset="0"/>
              </a:rPr>
              <a:t>	</a:t>
            </a:r>
            <a:r>
              <a:rPr lang="mn-MN" sz="1400" b="1" dirty="0" smtClean="0">
                <a:solidFill>
                  <a:schemeClr val="tx1"/>
                </a:solidFill>
                <a:latin typeface="Arial" panose="020B0604020202020204" pitchFamily="34" charset="0"/>
                <a:cs typeface="Arial" panose="020B0604020202020204" pitchFamily="34" charset="0"/>
              </a:rPr>
              <a:t>4. Мэдээг улсын нэгдсэн бүртгэл, мэдээллийн санд хүргүүлнэ. </a:t>
            </a:r>
            <a:endParaRPr lang="mn-MN" sz="1400" b="1" dirty="0" smtClean="0">
              <a:solidFill>
                <a:schemeClr val="tx1"/>
              </a:solidFill>
              <a:latin typeface="Arial" panose="020B0604020202020204" pitchFamily="34" charset="0"/>
              <a:cs typeface="Arial" panose="020B0604020202020204" pitchFamily="34" charset="0"/>
            </a:endParaRPr>
          </a:p>
        </p:txBody>
      </p:sp>
      <p:graphicFrame>
        <p:nvGraphicFramePr>
          <p:cNvPr id="10" name="Diagram 9"/>
          <p:cNvGraphicFramePr/>
          <p:nvPr>
            <p:extLst>
              <p:ext uri="{D42A27DB-BD31-4B8C-83A1-F6EECF244321}">
                <p14:modId xmlns:p14="http://schemas.microsoft.com/office/powerpoint/2010/main" val="3263711654"/>
              </p:ext>
            </p:extLst>
          </p:nvPr>
        </p:nvGraphicFramePr>
        <p:xfrm>
          <a:off x="1887768" y="6172201"/>
          <a:ext cx="7083234" cy="68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7224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15011</TotalTime>
  <Words>1970</Words>
  <Application>Microsoft Office PowerPoint</Application>
  <PresentationFormat>On-screen Show (4:3)</PresentationFormat>
  <Paragraphs>820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naraa</dc:creator>
  <cp:lastModifiedBy>User</cp:lastModifiedBy>
  <cp:revision>1494</cp:revision>
  <cp:lastPrinted>2021-03-17T11:08:33Z</cp:lastPrinted>
  <dcterms:created xsi:type="dcterms:W3CDTF">2015-06-28T15:42:43Z</dcterms:created>
  <dcterms:modified xsi:type="dcterms:W3CDTF">2021-03-18T01:15:43Z</dcterms:modified>
</cp:coreProperties>
</file>